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layout8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quickStyle8.xml" ContentType="application/vnd.openxmlformats-officedocument.drawingml.diagramStyl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diagrams/drawing7.xml" ContentType="application/vnd.ms-office.drawingml.diagramDrawing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5.xml" ContentType="application/vnd.openxmlformats-officedocument.drawingml.diagramStyl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28.xml" ContentType="application/vnd.openxmlformats-officedocument.presentationml.slide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8.xml" ContentType="application/vnd.ms-office.drawingml.diagramDrawing+xml"/>
  <Override PartName="/ppt/slideLayouts/slideLayout15.xml" ContentType="application/vnd.openxmlformats-officedocument.presentationml.slideLayout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1.xml" ContentType="application/vnd.openxmlformats-officedocument.presentationml.notesSlide+xml"/>
  <Override PartName="/ppt/diagrams/quickStyle6.xml" ContentType="application/vnd.openxmlformats-officedocument.drawingml.diagramStyle+xml"/>
  <Default Extension="rels" ContentType="application/vnd.openxmlformats-package.relationships+xml"/>
  <Override PartName="/ppt/slides/slide16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diagrams/drawing5.xml" ContentType="application/vnd.ms-office.drawingml.diagramDrawing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slideMasters/slideMaster5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notesSlides/notesSlide12.xml" ContentType="application/vnd.openxmlformats-officedocument.presentationml.notesSlide+xml"/>
  <Override PartName="/ppt/diagrams/quickStyle7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colors5.xml" ContentType="application/vnd.openxmlformats-officedocument.drawingml.diagramColor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diagrams/drawing6.xml" ContentType="application/vnd.ms-office.drawingml.diagramDrawing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Default Extension="png" ContentType="image/png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  <p:sldMasterId id="2147483654" r:id="rId2"/>
    <p:sldMasterId id="2147483688" r:id="rId3"/>
    <p:sldMasterId id="2147483697" r:id="rId4"/>
    <p:sldMasterId id="2147483706" r:id="rId5"/>
  </p:sldMasterIdLst>
  <p:notesMasterIdLst>
    <p:notesMasterId r:id="rId37"/>
  </p:notesMasterIdLst>
  <p:sldIdLst>
    <p:sldId id="281" r:id="rId6"/>
    <p:sldId id="298" r:id="rId7"/>
    <p:sldId id="274" r:id="rId8"/>
    <p:sldId id="276" r:id="rId9"/>
    <p:sldId id="280" r:id="rId10"/>
    <p:sldId id="278" r:id="rId11"/>
    <p:sldId id="279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7" r:id="rId20"/>
    <p:sldId id="293" r:id="rId21"/>
    <p:sldId id="294" r:id="rId22"/>
    <p:sldId id="295" r:id="rId23"/>
    <p:sldId id="296" r:id="rId24"/>
    <p:sldId id="301" r:id="rId25"/>
    <p:sldId id="258" r:id="rId26"/>
    <p:sldId id="265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302" r:id="rId35"/>
    <p:sldId id="299" r:id="rId36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009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016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0984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7991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5000" algn="l" defTabSz="914016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2002" algn="l" defTabSz="914016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199001" algn="l" defTabSz="914016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5981" algn="l" defTabSz="914016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C"/>
    <a:srgbClr val="0000FF"/>
    <a:srgbClr val="00CC66"/>
    <a:srgbClr val="FF0066"/>
    <a:srgbClr val="292929"/>
    <a:srgbClr val="FF9900"/>
    <a:srgbClr val="000000"/>
    <a:srgbClr val="FFFFFF"/>
    <a:srgbClr val="D70F2C"/>
    <a:srgbClr val="FF99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030" autoAdjust="0"/>
  </p:normalViewPr>
  <p:slideViewPr>
    <p:cSldViewPr>
      <p:cViewPr>
        <p:scale>
          <a:sx n="40" d="100"/>
          <a:sy n="40" d="100"/>
        </p:scale>
        <p:origin x="-2504" y="-14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AFFEA-DFD8-4C05-BCF3-BF3B74FE9950}" type="presOf" srcId="{C0456B87-5476-4AA3-AB78-A5BBCE16640D}" destId="{C999B27F-C3D2-4A63-9E27-96B474B85C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en-US"/>
        </a:p>
      </dgm:t>
    </dgm:pt>
    <dgm:pt modelId="{8D1060DF-9F5B-40CB-9EFC-3E69BF23A2B9}">
      <dgm:prSet/>
      <dgm:spPr/>
      <dgm:t>
        <a:bodyPr/>
        <a:lstStyle/>
        <a:p>
          <a:pPr rtl="0"/>
          <a:r>
            <a:rPr lang="en-US" b="1" dirty="0" smtClean="0"/>
            <a:t>Tuple</a:t>
          </a:r>
          <a:endParaRPr lang="en-US" dirty="0"/>
        </a:p>
      </dgm:t>
    </dgm:pt>
    <dgm:pt modelId="{A533683B-ACCA-43B6-9D93-5C85369B24EE}" type="parTrans" cxnId="{3A5A8854-069E-443E-83F7-18C66B8A3B5D}">
      <dgm:prSet/>
      <dgm:spPr/>
      <dgm:t>
        <a:bodyPr/>
        <a:lstStyle/>
        <a:p>
          <a:endParaRPr lang="en-US"/>
        </a:p>
      </dgm:t>
    </dgm:pt>
    <dgm:pt modelId="{D8F73C45-0795-40E5-AF78-18D48CD5E13A}" type="sibTrans" cxnId="{3A5A8854-069E-443E-83F7-18C66B8A3B5D}">
      <dgm:prSet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D3536-B798-4AD9-957E-3D01210823CA}" type="pres">
      <dgm:prSet presAssocID="{8D1060DF-9F5B-40CB-9EFC-3E69BF23A2B9}" presName="parentText" presStyleLbl="node1" presStyleIdx="0" presStyleCnt="1" custLinFactNeighborX="3902" custLinFactNeighborY="-40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04CAF-D38F-4330-B453-E32A18890595}" type="presOf" srcId="{8D1060DF-9F5B-40CB-9EFC-3E69BF23A2B9}" destId="{DF4D3536-B798-4AD9-957E-3D01210823CA}" srcOrd="0" destOrd="0" presId="urn:microsoft.com/office/officeart/2005/8/layout/vList2"/>
    <dgm:cxn modelId="{41F78CE4-772B-4ACD-943A-83C5A37A96A8}" type="presOf" srcId="{C0456B87-5476-4AA3-AB78-A5BBCE16640D}" destId="{C999B27F-C3D2-4A63-9E27-96B474B85CD3}" srcOrd="0" destOrd="0" presId="urn:microsoft.com/office/officeart/2005/8/layout/vList2"/>
    <dgm:cxn modelId="{3A5A8854-069E-443E-83F7-18C66B8A3B5D}" srcId="{C0456B87-5476-4AA3-AB78-A5BBCE16640D}" destId="{8D1060DF-9F5B-40CB-9EFC-3E69BF23A2B9}" srcOrd="0" destOrd="0" parTransId="{A533683B-ACCA-43B6-9D93-5C85369B24EE}" sibTransId="{D8F73C45-0795-40E5-AF78-18D48CD5E13A}"/>
    <dgm:cxn modelId="{7FB66318-5D3C-4696-89F9-2C25662839C3}" type="presParOf" srcId="{C999B27F-C3D2-4A63-9E27-96B474B85CD3}" destId="{DF4D3536-B798-4AD9-957E-3D0121082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D1060DF-9F5B-40CB-9EFC-3E69BF23A2B9}">
      <dgm:prSet/>
      <dgm:spPr/>
      <dgm:t>
        <a:bodyPr/>
        <a:lstStyle/>
        <a:p>
          <a:pPr algn="ctr" rtl="0"/>
          <a:r>
            <a:rPr lang="en-US" b="1" dirty="0" smtClean="0"/>
            <a:t>IP3</a:t>
          </a:r>
          <a:endParaRPr lang="en-US" dirty="0"/>
        </a:p>
      </dgm:t>
    </dgm:pt>
    <dgm:pt modelId="{A533683B-ACCA-43B6-9D93-5C85369B24EE}" type="parTrans" cxnId="{3A5A8854-069E-443E-83F7-18C66B8A3B5D}">
      <dgm:prSet/>
      <dgm:spPr/>
      <dgm:t>
        <a:bodyPr/>
        <a:lstStyle/>
        <a:p>
          <a:endParaRPr lang="en-US"/>
        </a:p>
      </dgm:t>
    </dgm:pt>
    <dgm:pt modelId="{D8F73C45-0795-40E5-AF78-18D48CD5E13A}" type="sibTrans" cxnId="{3A5A8854-069E-443E-83F7-18C66B8A3B5D}">
      <dgm:prSet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D3536-B798-4AD9-957E-3D01210823CA}" type="pres">
      <dgm:prSet presAssocID="{8D1060DF-9F5B-40CB-9EFC-3E69BF23A2B9}" presName="parentText" presStyleLbl="node1" presStyleIdx="0" presStyleCnt="1" custLinFactX="25680" custLinFactY="-107288" custLinFactNeighborX="100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F7AA5-4402-4200-A453-099F7C259AA0}" type="presOf" srcId="{8D1060DF-9F5B-40CB-9EFC-3E69BF23A2B9}" destId="{DF4D3536-B798-4AD9-957E-3D01210823CA}" srcOrd="0" destOrd="0" presId="urn:microsoft.com/office/officeart/2005/8/layout/vList2"/>
    <dgm:cxn modelId="{E6225994-C911-4600-9D11-19874E8E0BCF}" type="presOf" srcId="{C0456B87-5476-4AA3-AB78-A5BBCE16640D}" destId="{C999B27F-C3D2-4A63-9E27-96B474B85CD3}" srcOrd="0" destOrd="0" presId="urn:microsoft.com/office/officeart/2005/8/layout/vList2"/>
    <dgm:cxn modelId="{3A5A8854-069E-443E-83F7-18C66B8A3B5D}" srcId="{C0456B87-5476-4AA3-AB78-A5BBCE16640D}" destId="{8D1060DF-9F5B-40CB-9EFC-3E69BF23A2B9}" srcOrd="0" destOrd="0" parTransId="{A533683B-ACCA-43B6-9D93-5C85369B24EE}" sibTransId="{D8F73C45-0795-40E5-AF78-18D48CD5E13A}"/>
    <dgm:cxn modelId="{2B2C7C90-737F-4C7E-9E6C-B3FB18BAA6C7}" type="presParOf" srcId="{C999B27F-C3D2-4A63-9E27-96B474B85CD3}" destId="{DF4D3536-B798-4AD9-957E-3D0121082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071B6-4051-4A3F-8465-556838B1F2FD}" type="presOf" srcId="{C0456B87-5476-4AA3-AB78-A5BBCE16640D}" destId="{C999B27F-C3D2-4A63-9E27-96B474B85C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D1060DF-9F5B-40CB-9EFC-3E69BF23A2B9}">
      <dgm:prSet/>
      <dgm:spPr/>
      <dgm:t>
        <a:bodyPr/>
        <a:lstStyle/>
        <a:p>
          <a:pPr algn="ctr" rtl="0"/>
          <a:r>
            <a:rPr lang="en-US" b="1" dirty="0" smtClean="0"/>
            <a:t>IP1</a:t>
          </a:r>
          <a:endParaRPr lang="en-US" dirty="0"/>
        </a:p>
      </dgm:t>
    </dgm:pt>
    <dgm:pt modelId="{D8F73C45-0795-40E5-AF78-18D48CD5E13A}" type="sibTrans" cxnId="{3A5A8854-069E-443E-83F7-18C66B8A3B5D}">
      <dgm:prSet/>
      <dgm:spPr/>
      <dgm:t>
        <a:bodyPr/>
        <a:lstStyle/>
        <a:p>
          <a:endParaRPr lang="en-US"/>
        </a:p>
      </dgm:t>
    </dgm:pt>
    <dgm:pt modelId="{A533683B-ACCA-43B6-9D93-5C85369B24EE}" type="parTrans" cxnId="{3A5A8854-069E-443E-83F7-18C66B8A3B5D}">
      <dgm:prSet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D3536-B798-4AD9-957E-3D01210823CA}" type="pres">
      <dgm:prSet presAssocID="{8D1060DF-9F5B-40CB-9EFC-3E69BF23A2B9}" presName="parentText" presStyleLbl="node1" presStyleIdx="0" presStyleCnt="1" custLinFactX="-46822" custLinFactY="-281332" custLinFactNeighborX="-10000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AA771-4C26-45AC-A5B0-E11A2C848F53}" type="presOf" srcId="{8D1060DF-9F5B-40CB-9EFC-3E69BF23A2B9}" destId="{DF4D3536-B798-4AD9-957E-3D01210823CA}" srcOrd="0" destOrd="0" presId="urn:microsoft.com/office/officeart/2005/8/layout/vList2"/>
    <dgm:cxn modelId="{3A5A8854-069E-443E-83F7-18C66B8A3B5D}" srcId="{C0456B87-5476-4AA3-AB78-A5BBCE16640D}" destId="{8D1060DF-9F5B-40CB-9EFC-3E69BF23A2B9}" srcOrd="0" destOrd="0" parTransId="{A533683B-ACCA-43B6-9D93-5C85369B24EE}" sibTransId="{D8F73C45-0795-40E5-AF78-18D48CD5E13A}"/>
    <dgm:cxn modelId="{0431D264-28CD-494C-AF64-5897AE0E09CD}" type="presOf" srcId="{C0456B87-5476-4AA3-AB78-A5BBCE16640D}" destId="{C999B27F-C3D2-4A63-9E27-96B474B85CD3}" srcOrd="0" destOrd="0" presId="urn:microsoft.com/office/officeart/2005/8/layout/vList2"/>
    <dgm:cxn modelId="{B77769D9-6DD4-451E-927B-A204F309C945}" type="presParOf" srcId="{C999B27F-C3D2-4A63-9E27-96B474B85CD3}" destId="{DF4D3536-B798-4AD9-957E-3D0121082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D1060DF-9F5B-40CB-9EFC-3E69BF23A2B9}">
      <dgm:prSet/>
      <dgm:spPr/>
      <dgm:t>
        <a:bodyPr/>
        <a:lstStyle/>
        <a:p>
          <a:pPr algn="ctr" rtl="0"/>
          <a:r>
            <a:rPr lang="en-US" b="1" dirty="0" smtClean="0"/>
            <a:t>IP3</a:t>
          </a:r>
          <a:endParaRPr lang="en-US" dirty="0"/>
        </a:p>
      </dgm:t>
    </dgm:pt>
    <dgm:pt modelId="{A533683B-ACCA-43B6-9D93-5C85369B24EE}" type="parTrans" cxnId="{3A5A8854-069E-443E-83F7-18C66B8A3B5D}">
      <dgm:prSet/>
      <dgm:spPr/>
      <dgm:t>
        <a:bodyPr/>
        <a:lstStyle/>
        <a:p>
          <a:endParaRPr lang="en-US"/>
        </a:p>
      </dgm:t>
    </dgm:pt>
    <dgm:pt modelId="{D8F73C45-0795-40E5-AF78-18D48CD5E13A}" type="sibTrans" cxnId="{3A5A8854-069E-443E-83F7-18C66B8A3B5D}">
      <dgm:prSet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D3536-B798-4AD9-957E-3D01210823CA}" type="pres">
      <dgm:prSet presAssocID="{8D1060DF-9F5B-40CB-9EFC-3E69BF23A2B9}" presName="parentText" presStyleLbl="node1" presStyleIdx="0" presStyleCnt="1" custLinFactX="25680" custLinFactY="-107288" custLinFactNeighborX="100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B7115-620B-416F-9957-18A934C17456}" type="presOf" srcId="{C0456B87-5476-4AA3-AB78-A5BBCE16640D}" destId="{C999B27F-C3D2-4A63-9E27-96B474B85CD3}" srcOrd="0" destOrd="0" presId="urn:microsoft.com/office/officeart/2005/8/layout/vList2"/>
    <dgm:cxn modelId="{3A5A8854-069E-443E-83F7-18C66B8A3B5D}" srcId="{C0456B87-5476-4AA3-AB78-A5BBCE16640D}" destId="{8D1060DF-9F5B-40CB-9EFC-3E69BF23A2B9}" srcOrd="0" destOrd="0" parTransId="{A533683B-ACCA-43B6-9D93-5C85369B24EE}" sibTransId="{D8F73C45-0795-40E5-AF78-18D48CD5E13A}"/>
    <dgm:cxn modelId="{7D1A4A56-ECAD-4648-837F-FBBC07876AC5}" type="presOf" srcId="{8D1060DF-9F5B-40CB-9EFC-3E69BF23A2B9}" destId="{DF4D3536-B798-4AD9-957E-3D01210823CA}" srcOrd="0" destOrd="0" presId="urn:microsoft.com/office/officeart/2005/8/layout/vList2"/>
    <dgm:cxn modelId="{F3FDA5C9-D99D-43EA-B377-298D1D81E07B}" type="presParOf" srcId="{C999B27F-C3D2-4A63-9E27-96B474B85CD3}" destId="{DF4D3536-B798-4AD9-957E-3D0121082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6453A-C77E-4522-9C80-0F9F9E4A7E94}" type="presOf" srcId="{C0456B87-5476-4AA3-AB78-A5BBCE16640D}" destId="{C999B27F-C3D2-4A63-9E27-96B474B85C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456B87-5476-4AA3-AB78-A5BBCE16640D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D1060DF-9F5B-40CB-9EFC-3E69BF23A2B9}">
      <dgm:prSet/>
      <dgm:spPr/>
      <dgm:t>
        <a:bodyPr/>
        <a:lstStyle/>
        <a:p>
          <a:pPr algn="ctr" rtl="0"/>
          <a:r>
            <a:rPr lang="en-US" b="1" dirty="0" smtClean="0"/>
            <a:t>IP1</a:t>
          </a:r>
          <a:endParaRPr lang="en-US" dirty="0"/>
        </a:p>
      </dgm:t>
    </dgm:pt>
    <dgm:pt modelId="{A533683B-ACCA-43B6-9D93-5C85369B24EE}" type="parTrans" cxnId="{3A5A8854-069E-443E-83F7-18C66B8A3B5D}">
      <dgm:prSet/>
      <dgm:spPr/>
      <dgm:t>
        <a:bodyPr/>
        <a:lstStyle/>
        <a:p>
          <a:endParaRPr lang="en-US"/>
        </a:p>
      </dgm:t>
    </dgm:pt>
    <dgm:pt modelId="{D8F73C45-0795-40E5-AF78-18D48CD5E13A}" type="sibTrans" cxnId="{3A5A8854-069E-443E-83F7-18C66B8A3B5D}">
      <dgm:prSet/>
      <dgm:spPr/>
      <dgm:t>
        <a:bodyPr/>
        <a:lstStyle/>
        <a:p>
          <a:endParaRPr lang="en-US"/>
        </a:p>
      </dgm:t>
    </dgm:pt>
    <dgm:pt modelId="{C999B27F-C3D2-4A63-9E27-96B474B85CD3}" type="pres">
      <dgm:prSet presAssocID="{C0456B87-5476-4AA3-AB78-A5BBCE166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D3536-B798-4AD9-957E-3D01210823CA}" type="pres">
      <dgm:prSet presAssocID="{8D1060DF-9F5B-40CB-9EFC-3E69BF23A2B9}" presName="parentText" presStyleLbl="node1" presStyleIdx="0" presStyleCnt="1" custLinFactX="-46822" custLinFactY="-281332" custLinFactNeighborX="-10000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2BA9A-A03E-41E8-BF62-6282F0FBF618}" type="presOf" srcId="{8D1060DF-9F5B-40CB-9EFC-3E69BF23A2B9}" destId="{DF4D3536-B798-4AD9-957E-3D01210823CA}" srcOrd="0" destOrd="0" presId="urn:microsoft.com/office/officeart/2005/8/layout/vList2"/>
    <dgm:cxn modelId="{F3E9800E-6733-4E8E-AE4C-7E533741075A}" type="presOf" srcId="{C0456B87-5476-4AA3-AB78-A5BBCE16640D}" destId="{C999B27F-C3D2-4A63-9E27-96B474B85CD3}" srcOrd="0" destOrd="0" presId="urn:microsoft.com/office/officeart/2005/8/layout/vList2"/>
    <dgm:cxn modelId="{3A5A8854-069E-443E-83F7-18C66B8A3B5D}" srcId="{C0456B87-5476-4AA3-AB78-A5BBCE16640D}" destId="{8D1060DF-9F5B-40CB-9EFC-3E69BF23A2B9}" srcOrd="0" destOrd="0" parTransId="{A533683B-ACCA-43B6-9D93-5C85369B24EE}" sibTransId="{D8F73C45-0795-40E5-AF78-18D48CD5E13A}"/>
    <dgm:cxn modelId="{2E1B9AB8-69A9-4EAF-A499-1DF01F8A3A4D}" type="presParOf" srcId="{C999B27F-C3D2-4A63-9E27-96B474B85CD3}" destId="{DF4D3536-B798-4AD9-957E-3D0121082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D3536-B798-4AD9-957E-3D01210823CA}">
      <dsp:nvSpPr>
        <dsp:cNvPr id="0" name=""/>
        <dsp:cNvSpPr/>
      </dsp:nvSpPr>
      <dsp:spPr>
        <a:xfrm>
          <a:off x="0" y="0"/>
          <a:ext cx="2608235" cy="599625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Tuple</a:t>
          </a:r>
          <a:endParaRPr lang="en-US" sz="2500" kern="1200" dirty="0"/>
        </a:p>
      </dsp:txBody>
      <dsp:txXfrm>
        <a:off x="0" y="0"/>
        <a:ext cx="2608235" cy="599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D713C3-D525-4982-9674-161B59630BAB}" type="datetimeFigureOut">
              <a:rPr lang="en-US"/>
              <a:pPr>
                <a:defRPr/>
              </a:pPr>
              <a:t>3/21/13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440BEF-EE4F-4CD1-BA18-0CC2163E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3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00" algn="l" defTabSz="914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02" algn="l" defTabSz="914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01" algn="l" defTabSz="914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81" algn="l" defTabSz="9140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0BEF-EE4F-4CD1-BA18-0CC2163E86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075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0BEF-EE4F-4CD1-BA18-0CC2163E86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0BEF-EE4F-4CD1-BA18-0CC2163E86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17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52854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95763949_22_Cro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23476" y="9318628"/>
            <a:ext cx="17337523" cy="3517900"/>
          </a:xfrm>
        </p:spPr>
        <p:txBody>
          <a:bodyPr>
            <a:noAutofit/>
          </a:bodyPr>
          <a:lstStyle>
            <a:lvl1pPr marL="0" indent="0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8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388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5204585" y="3034602"/>
            <a:ext cx="8198387" cy="4120880"/>
            <a:chOff x="5701703" y="682760"/>
            <a:chExt cx="3074395" cy="2060440"/>
          </a:xfrm>
        </p:grpSpPr>
        <p:sp>
          <p:nvSpPr>
            <p:cNvPr id="5" name="Freeform 4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333" fontAlgn="auto">
                <a:spcBef>
                  <a:spcPts val="0"/>
                </a:spcBef>
                <a:spcAft>
                  <a:spcPts val="0"/>
                </a:spcAft>
              </a:pPr>
              <a:endParaRPr lang="en-CA" sz="4300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19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1224856" y="754295"/>
            <a:ext cx="5823243" cy="1271442"/>
            <a:chOff x="459321" y="5788818"/>
            <a:chExt cx="2183716" cy="6357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9321" y="6039743"/>
              <a:ext cx="2183716" cy="38479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741785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333" fontAlgn="auto">
                <a:spcBef>
                  <a:spcPts val="0"/>
                </a:spcBef>
                <a:spcAft>
                  <a:spcPts val="0"/>
                </a:spcAft>
              </a:pPr>
              <a:endParaRPr lang="en-CA" sz="43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463512" y="1735272"/>
            <a:ext cx="6722459" cy="3521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219200" y="2318468"/>
            <a:ext cx="2316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58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7820122"/>
            <a:ext cx="21941368" cy="5244444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95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3880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13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 sz="7100"/>
            </a:lvl1pPr>
            <a:lvl2pPr>
              <a:defRPr sz="6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185377" y="13144500"/>
            <a:ext cx="6861939" cy="542925"/>
          </a:xfrm>
          <a:prstGeom prst="rect">
            <a:avLst/>
          </a:prstGeom>
          <a:noFill/>
        </p:spPr>
        <p:txBody>
          <a:bodyPr wrap="square" lIns="0" tIns="108817" rIns="217633" bIns="108817">
            <a:spAutoFit/>
          </a:bodyPr>
          <a:lstStyle/>
          <a:p>
            <a:pPr algn="ctr" defTabSz="2176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333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194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5700" b="1">
                <a:solidFill>
                  <a:srgbClr val="00BBEE"/>
                </a:solidFill>
              </a:defRPr>
            </a:lvl1pPr>
            <a:lvl2pPr marL="551643" indent="-551643">
              <a:spcBef>
                <a:spcPts val="1486"/>
              </a:spcBef>
              <a:buFont typeface="Arial" pitchFamily="34" charset="0"/>
              <a:buChar char="•"/>
              <a:defRPr/>
            </a:lvl2pPr>
            <a:lvl3pPr marL="1088167" indent="-551643">
              <a:buFont typeface="Arial" pitchFamily="34" charset="0"/>
              <a:buChar char="–"/>
              <a:defRPr/>
            </a:lvl3pPr>
            <a:lvl4pPr marL="1639809" indent="-536524">
              <a:buFont typeface="Arial" pitchFamily="34" charset="0"/>
              <a:buChar char="•"/>
              <a:defRPr/>
            </a:lvl4pPr>
            <a:lvl5pPr marL="2176333" indent="-536524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77" y="13144500"/>
            <a:ext cx="6861939" cy="542925"/>
          </a:xfrm>
          <a:prstGeom prst="rect">
            <a:avLst/>
          </a:prstGeom>
          <a:noFill/>
        </p:spPr>
        <p:txBody>
          <a:bodyPr wrap="square" lIns="0" tIns="108817" rIns="217633" bIns="108817">
            <a:spAutoFit/>
          </a:bodyPr>
          <a:lstStyle/>
          <a:p>
            <a:pPr algn="ctr" defTabSz="2176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333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94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219247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2424881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77" y="13144500"/>
            <a:ext cx="6861939" cy="542925"/>
          </a:xfrm>
          <a:prstGeom prst="rect">
            <a:avLst/>
          </a:prstGeom>
          <a:noFill/>
        </p:spPr>
        <p:txBody>
          <a:bodyPr wrap="square" lIns="0" tIns="108817" rIns="217633" bIns="108817">
            <a:spAutoFit/>
          </a:bodyPr>
          <a:lstStyle/>
          <a:p>
            <a:pPr algn="ctr" defTabSz="2176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333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21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219205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643" indent="-551643">
              <a:buFont typeface="Arial" pitchFamily="34" charset="0"/>
              <a:buChar char="•"/>
              <a:defRPr sz="4800"/>
            </a:lvl2pPr>
            <a:lvl3pPr marL="1088167" indent="-551643">
              <a:buFont typeface="Arial" pitchFamily="34" charset="0"/>
              <a:buChar char="–"/>
              <a:defRPr sz="4300"/>
            </a:lvl3pPr>
            <a:lvl4pPr marL="1639809" indent="-536524">
              <a:buFont typeface="Arial" pitchFamily="34" charset="0"/>
              <a:buChar char="•"/>
              <a:defRPr sz="3800"/>
            </a:lvl4pPr>
            <a:lvl5pPr marL="2176333" indent="-536524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12429067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643" indent="-551643">
              <a:buFont typeface="Arial" pitchFamily="34" charset="0"/>
              <a:buChar char="•"/>
              <a:defRPr sz="4800"/>
            </a:lvl2pPr>
            <a:lvl3pPr marL="1088167" indent="-551643">
              <a:buFont typeface="Arial" pitchFamily="34" charset="0"/>
              <a:buChar char="–"/>
              <a:defRPr sz="4300"/>
            </a:lvl3pPr>
            <a:lvl4pPr marL="1639809" indent="-536524">
              <a:buFont typeface="Arial" pitchFamily="34" charset="0"/>
              <a:buChar char="•"/>
              <a:defRPr sz="3800"/>
            </a:lvl4pPr>
            <a:lvl5pPr marL="2176333" indent="-536524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77" y="13144500"/>
            <a:ext cx="6861939" cy="542925"/>
          </a:xfrm>
          <a:prstGeom prst="rect">
            <a:avLst/>
          </a:prstGeom>
          <a:noFill/>
        </p:spPr>
        <p:txBody>
          <a:bodyPr wrap="square" lIns="0" tIns="108817" rIns="217633" bIns="108817">
            <a:spAutoFit/>
          </a:bodyPr>
          <a:lstStyle/>
          <a:p>
            <a:pPr algn="ctr" defTabSz="2176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333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00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85377" y="13144500"/>
            <a:ext cx="6861939" cy="542925"/>
          </a:xfrm>
          <a:prstGeom prst="rect">
            <a:avLst/>
          </a:prstGeom>
          <a:noFill/>
        </p:spPr>
        <p:txBody>
          <a:bodyPr wrap="square" lIns="0" tIns="108817" rIns="217633" bIns="108817">
            <a:spAutoFit/>
          </a:bodyPr>
          <a:lstStyle/>
          <a:p>
            <a:pPr algn="ctr" defTabSz="2176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333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1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85377" y="13144500"/>
            <a:ext cx="6861939" cy="542925"/>
          </a:xfrm>
          <a:prstGeom prst="rect">
            <a:avLst/>
          </a:prstGeom>
          <a:noFill/>
        </p:spPr>
        <p:txBody>
          <a:bodyPr wrap="square" lIns="0" tIns="108817" rIns="217633" bIns="108817">
            <a:spAutoFit/>
          </a:bodyPr>
          <a:lstStyle/>
          <a:p>
            <a:pPr algn="ctr" defTabSz="21763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333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33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72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95763949_22_Cro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23447" y="9318628"/>
            <a:ext cx="17337523" cy="3517900"/>
          </a:xfrm>
        </p:spPr>
        <p:txBody>
          <a:bodyPr>
            <a:noAutofit/>
          </a:bodyPr>
          <a:lstStyle>
            <a:lvl1pPr marL="0" indent="0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8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4142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5204556" y="3034602"/>
            <a:ext cx="8198387" cy="4120880"/>
            <a:chOff x="5701703" y="682760"/>
            <a:chExt cx="3074395" cy="2060440"/>
          </a:xfrm>
        </p:grpSpPr>
        <p:sp>
          <p:nvSpPr>
            <p:cNvPr id="5" name="Freeform 4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57" fontAlgn="auto">
                <a:spcBef>
                  <a:spcPts val="0"/>
                </a:spcBef>
                <a:spcAft>
                  <a:spcPts val="0"/>
                </a:spcAft>
              </a:pPr>
              <a:endParaRPr lang="en-CA" sz="4300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19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1224856" y="754273"/>
            <a:ext cx="5823243" cy="1271442"/>
            <a:chOff x="459321" y="5788818"/>
            <a:chExt cx="2183716" cy="6357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9321" y="6039743"/>
              <a:ext cx="2183716" cy="38479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741785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57" fontAlgn="auto">
                <a:spcBef>
                  <a:spcPts val="0"/>
                </a:spcBef>
                <a:spcAft>
                  <a:spcPts val="0"/>
                </a:spcAft>
              </a:pPr>
              <a:endParaRPr lang="en-CA" sz="43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463512" y="1735272"/>
            <a:ext cx="6722459" cy="3521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219200" y="2318468"/>
            <a:ext cx="2316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85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7820122"/>
            <a:ext cx="21941368" cy="5244444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95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4142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30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95763949_22_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15205075" y="3035300"/>
            <a:ext cx="8197851" cy="4119564"/>
            <a:chOff x="5701703" y="682760"/>
            <a:chExt cx="3074395" cy="2060440"/>
          </a:xfrm>
        </p:grpSpPr>
        <p:sp>
          <p:nvSpPr>
            <p:cNvPr id="5" name="Freeform 4"/>
            <p:cNvSpPr/>
            <p:nvPr/>
          </p:nvSpPr>
          <p:spPr>
            <a:xfrm>
              <a:off x="6164291" y="682760"/>
              <a:ext cx="2013479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1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4300">
                <a:solidFill>
                  <a:prstClr val="white"/>
                </a:solidFill>
              </a:endParaRP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03" y="1523009"/>
              <a:ext cx="3074395" cy="25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225550" y="754064"/>
            <a:ext cx="5822949" cy="1271588"/>
            <a:chOff x="459321" y="5788818"/>
            <a:chExt cx="2183716" cy="635721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21" y="6039743"/>
              <a:ext cx="2183716" cy="38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1741689" y="5788818"/>
              <a:ext cx="210156" cy="215081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1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43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4015" y="1735141"/>
            <a:ext cx="6721475" cy="3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219200" y="2317750"/>
            <a:ext cx="2316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23487" y="9318628"/>
            <a:ext cx="17337523" cy="3517900"/>
          </a:xfrm>
        </p:spPr>
        <p:txBody>
          <a:bodyPr>
            <a:noAutofit/>
          </a:bodyPr>
          <a:lstStyle>
            <a:lvl1pPr marL="0" indent="0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8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3785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376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 sz="7100"/>
            </a:lvl1pPr>
            <a:lvl2pPr>
              <a:defRPr sz="6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185348" y="13144500"/>
            <a:ext cx="6861939" cy="542977"/>
          </a:xfrm>
          <a:prstGeom prst="rect">
            <a:avLst/>
          </a:prstGeom>
          <a:noFill/>
        </p:spPr>
        <p:txBody>
          <a:bodyPr wrap="square" lIns="0" tIns="108843" rIns="217686" bIns="108843">
            <a:spAutoFit/>
          </a:bodyPr>
          <a:lstStyle/>
          <a:p>
            <a:pPr algn="ctr" defTabSz="21768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857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85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11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5700" b="1">
                <a:solidFill>
                  <a:srgbClr val="00BBEE"/>
                </a:solidFill>
              </a:defRPr>
            </a:lvl1pPr>
            <a:lvl2pPr marL="551774" indent="-551774">
              <a:spcBef>
                <a:spcPts val="1486"/>
              </a:spcBef>
              <a:buFont typeface="Arial" pitchFamily="34" charset="0"/>
              <a:buChar char="•"/>
              <a:defRPr/>
            </a:lvl2pPr>
            <a:lvl3pPr marL="1088428" indent="-551774">
              <a:buFont typeface="Arial" pitchFamily="34" charset="0"/>
              <a:buChar char="–"/>
              <a:defRPr/>
            </a:lvl3pPr>
            <a:lvl4pPr marL="1640202" indent="-536655">
              <a:buFont typeface="Arial" pitchFamily="34" charset="0"/>
              <a:buChar char="•"/>
              <a:defRPr/>
            </a:lvl4pPr>
            <a:lvl5pPr marL="2176857" indent="-53665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48" y="13144500"/>
            <a:ext cx="6861939" cy="542977"/>
          </a:xfrm>
          <a:prstGeom prst="rect">
            <a:avLst/>
          </a:prstGeom>
          <a:noFill/>
        </p:spPr>
        <p:txBody>
          <a:bodyPr wrap="square" lIns="0" tIns="108843" rIns="217686" bIns="108843">
            <a:spAutoFit/>
          </a:bodyPr>
          <a:lstStyle/>
          <a:p>
            <a:pPr algn="ctr" defTabSz="21768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857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85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841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219217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2424852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48" y="13144500"/>
            <a:ext cx="6861939" cy="542977"/>
          </a:xfrm>
          <a:prstGeom prst="rect">
            <a:avLst/>
          </a:prstGeom>
          <a:noFill/>
        </p:spPr>
        <p:txBody>
          <a:bodyPr wrap="square" lIns="0" tIns="108843" rIns="217686" bIns="108843">
            <a:spAutoFit/>
          </a:bodyPr>
          <a:lstStyle/>
          <a:p>
            <a:pPr algn="ctr" defTabSz="21768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857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85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14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219205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774" indent="-551774">
              <a:buFont typeface="Arial" pitchFamily="34" charset="0"/>
              <a:buChar char="•"/>
              <a:defRPr sz="4800"/>
            </a:lvl2pPr>
            <a:lvl3pPr marL="1088428" indent="-551774">
              <a:buFont typeface="Arial" pitchFamily="34" charset="0"/>
              <a:buChar char="–"/>
              <a:defRPr sz="4300"/>
            </a:lvl3pPr>
            <a:lvl4pPr marL="1640202" indent="-536655">
              <a:buFont typeface="Arial" pitchFamily="34" charset="0"/>
              <a:buChar char="•"/>
              <a:defRPr sz="3800"/>
            </a:lvl4pPr>
            <a:lvl5pPr marL="2176857" indent="-536655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12429067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774" indent="-551774">
              <a:buFont typeface="Arial" pitchFamily="34" charset="0"/>
              <a:buChar char="•"/>
              <a:defRPr sz="4800"/>
            </a:lvl2pPr>
            <a:lvl3pPr marL="1088428" indent="-551774">
              <a:buFont typeface="Arial" pitchFamily="34" charset="0"/>
              <a:buChar char="–"/>
              <a:defRPr sz="4300"/>
            </a:lvl3pPr>
            <a:lvl4pPr marL="1640202" indent="-536655">
              <a:buFont typeface="Arial" pitchFamily="34" charset="0"/>
              <a:buChar char="•"/>
              <a:defRPr sz="3800"/>
            </a:lvl4pPr>
            <a:lvl5pPr marL="2176857" indent="-536655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48" y="13144500"/>
            <a:ext cx="6861939" cy="542977"/>
          </a:xfrm>
          <a:prstGeom prst="rect">
            <a:avLst/>
          </a:prstGeom>
          <a:noFill/>
        </p:spPr>
        <p:txBody>
          <a:bodyPr wrap="square" lIns="0" tIns="108843" rIns="217686" bIns="108843">
            <a:spAutoFit/>
          </a:bodyPr>
          <a:lstStyle/>
          <a:p>
            <a:pPr algn="ctr" defTabSz="21768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857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85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497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85348" y="13144500"/>
            <a:ext cx="6861939" cy="542977"/>
          </a:xfrm>
          <a:prstGeom prst="rect">
            <a:avLst/>
          </a:prstGeom>
          <a:noFill/>
        </p:spPr>
        <p:txBody>
          <a:bodyPr wrap="square" lIns="0" tIns="108843" rIns="217686" bIns="108843">
            <a:spAutoFit/>
          </a:bodyPr>
          <a:lstStyle/>
          <a:p>
            <a:pPr algn="ctr" defTabSz="21768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857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85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88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85348" y="13144500"/>
            <a:ext cx="6861939" cy="542977"/>
          </a:xfrm>
          <a:prstGeom prst="rect">
            <a:avLst/>
          </a:prstGeom>
          <a:noFill/>
        </p:spPr>
        <p:txBody>
          <a:bodyPr wrap="square" lIns="0" tIns="108843" rIns="217686" bIns="108843">
            <a:spAutoFit/>
          </a:bodyPr>
          <a:lstStyle/>
          <a:p>
            <a:pPr algn="ctr" defTabSz="21768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6857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685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4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95763949_22_Cro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23433" y="9318628"/>
            <a:ext cx="17337523" cy="3517900"/>
          </a:xfrm>
        </p:spPr>
        <p:txBody>
          <a:bodyPr>
            <a:noAutofit/>
          </a:bodyPr>
          <a:lstStyle>
            <a:lvl1pPr marL="0" indent="0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8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4261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5204543" y="3034602"/>
            <a:ext cx="8198387" cy="4120880"/>
            <a:chOff x="5701703" y="682760"/>
            <a:chExt cx="3074395" cy="2060440"/>
          </a:xfrm>
        </p:grpSpPr>
        <p:sp>
          <p:nvSpPr>
            <p:cNvPr id="5" name="Freeform 4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</a:pPr>
              <a:endParaRPr lang="en-CA" sz="4300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19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1224856" y="754263"/>
            <a:ext cx="5823243" cy="1271442"/>
            <a:chOff x="459321" y="5788818"/>
            <a:chExt cx="2183716" cy="6357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9321" y="6039743"/>
              <a:ext cx="2183716" cy="38479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741785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</a:pPr>
              <a:endParaRPr lang="en-CA" sz="43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463512" y="1735272"/>
            <a:ext cx="6722459" cy="3521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219200" y="2318468"/>
            <a:ext cx="2316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04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7820122"/>
            <a:ext cx="21941368" cy="5244444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95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4261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8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 sz="7100"/>
            </a:lvl1pPr>
            <a:lvl2pPr>
              <a:defRPr sz="6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185335" y="13144500"/>
            <a:ext cx="6861939" cy="543001"/>
          </a:xfrm>
          <a:prstGeom prst="rect">
            <a:avLst/>
          </a:prstGeom>
          <a:noFill/>
        </p:spPr>
        <p:txBody>
          <a:bodyPr wrap="square" lIns="0" tIns="108855" rIns="217709" bIns="108855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70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62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5700" b="1">
                <a:solidFill>
                  <a:srgbClr val="00BBEE"/>
                </a:solidFill>
              </a:defRPr>
            </a:lvl1pPr>
            <a:lvl2pPr marL="551833" indent="-551833">
              <a:spcBef>
                <a:spcPts val="1486"/>
              </a:spcBef>
              <a:buFont typeface="Arial" pitchFamily="34" charset="0"/>
              <a:buChar char="•"/>
              <a:defRPr/>
            </a:lvl2pPr>
            <a:lvl3pPr marL="1088547" indent="-551833">
              <a:buFont typeface="Arial" pitchFamily="34" charset="0"/>
              <a:buChar char="–"/>
              <a:defRPr/>
            </a:lvl3pPr>
            <a:lvl4pPr marL="1640381" indent="-536714">
              <a:buFont typeface="Arial" pitchFamily="34" charset="0"/>
              <a:buChar char="•"/>
              <a:defRPr/>
            </a:lvl4pPr>
            <a:lvl5pPr marL="2177095" indent="-536714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35" y="13144500"/>
            <a:ext cx="6861939" cy="543001"/>
          </a:xfrm>
          <a:prstGeom prst="rect">
            <a:avLst/>
          </a:prstGeom>
          <a:noFill/>
        </p:spPr>
        <p:txBody>
          <a:bodyPr wrap="square" lIns="0" tIns="108855" rIns="217709" bIns="108855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70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50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19201" y="7820122"/>
            <a:ext cx="21941368" cy="5244444"/>
          </a:xfrm>
        </p:spPr>
        <p:txBody>
          <a:bodyPr anchor="b">
            <a:noAutofit/>
          </a:bodyPr>
          <a:lstStyle>
            <a:lvl1pPr marL="0" indent="0" algn="l">
              <a:lnSpc>
                <a:spcPts val="9286"/>
              </a:lnSpc>
              <a:spcBef>
                <a:spcPts val="0"/>
              </a:spcBef>
              <a:spcAft>
                <a:spcPts val="0"/>
              </a:spcAft>
              <a:buNone/>
              <a:defRPr sz="95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500">
                <a:solidFill>
                  <a:schemeClr val="bg1"/>
                </a:solidFill>
              </a:defRPr>
            </a:lvl2pPr>
            <a:lvl3pPr marL="1113785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151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219204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2424839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35" y="13144500"/>
            <a:ext cx="6861939" cy="543001"/>
          </a:xfrm>
          <a:prstGeom prst="rect">
            <a:avLst/>
          </a:prstGeom>
          <a:noFill/>
        </p:spPr>
        <p:txBody>
          <a:bodyPr wrap="square" lIns="0" tIns="108855" rIns="217709" bIns="108855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70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652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219205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833" indent="-551833">
              <a:buFont typeface="Arial" pitchFamily="34" charset="0"/>
              <a:buChar char="•"/>
              <a:defRPr sz="4800"/>
            </a:lvl2pPr>
            <a:lvl3pPr marL="1088547" indent="-551833">
              <a:buFont typeface="Arial" pitchFamily="34" charset="0"/>
              <a:buChar char="–"/>
              <a:defRPr sz="4300"/>
            </a:lvl3pPr>
            <a:lvl4pPr marL="1640381" indent="-536714">
              <a:buFont typeface="Arial" pitchFamily="34" charset="0"/>
              <a:buChar char="•"/>
              <a:defRPr sz="3800"/>
            </a:lvl4pPr>
            <a:lvl5pPr marL="2177095" indent="-536714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12429067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833" indent="-551833">
              <a:buFont typeface="Arial" pitchFamily="34" charset="0"/>
              <a:buChar char="•"/>
              <a:defRPr sz="4800"/>
            </a:lvl2pPr>
            <a:lvl3pPr marL="1088547" indent="-551833">
              <a:buFont typeface="Arial" pitchFamily="34" charset="0"/>
              <a:buChar char="–"/>
              <a:defRPr sz="4300"/>
            </a:lvl3pPr>
            <a:lvl4pPr marL="1640381" indent="-536714">
              <a:buFont typeface="Arial" pitchFamily="34" charset="0"/>
              <a:buChar char="•"/>
              <a:defRPr sz="3800"/>
            </a:lvl4pPr>
            <a:lvl5pPr marL="2177095" indent="-536714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85335" y="13144500"/>
            <a:ext cx="6861939" cy="543001"/>
          </a:xfrm>
          <a:prstGeom prst="rect">
            <a:avLst/>
          </a:prstGeom>
          <a:noFill/>
        </p:spPr>
        <p:txBody>
          <a:bodyPr wrap="square" lIns="0" tIns="108855" rIns="217709" bIns="108855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70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485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85335" y="13144500"/>
            <a:ext cx="6861939" cy="543001"/>
          </a:xfrm>
          <a:prstGeom prst="rect">
            <a:avLst/>
          </a:prstGeom>
          <a:noFill/>
        </p:spPr>
        <p:txBody>
          <a:bodyPr wrap="square" lIns="0" tIns="108855" rIns="217709" bIns="108855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21317" y="2324100"/>
            <a:ext cx="2316268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70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80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85335" y="13144500"/>
            <a:ext cx="6861939" cy="543001"/>
          </a:xfrm>
          <a:prstGeom prst="rect">
            <a:avLst/>
          </a:prstGeom>
          <a:noFill/>
        </p:spPr>
        <p:txBody>
          <a:bodyPr wrap="square" lIns="0" tIns="108855" rIns="217709" bIns="108855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1719195" y="13125880"/>
            <a:ext cx="1430400" cy="48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</a:pPr>
            <a:fld id="{597A8DCA-8F96-49CD-B4D5-7AC92F955860}" type="slidenum">
              <a:rPr lang="en-CA" sz="21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21770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2100" dirty="0">
              <a:solidFill>
                <a:srgbClr val="7F7F7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85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220839" y="2324100"/>
            <a:ext cx="2316321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1185865" y="13144500"/>
            <a:ext cx="6861176" cy="5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807" rIns="217614" bIns="108807">
            <a:spAutoFit/>
          </a:bodyPr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21718589" y="13125489"/>
            <a:ext cx="143033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fld id="{E0F890F6-F7B1-4F83-97FA-86C279C6EE03}" type="slidenum">
              <a:rPr lang="en-CA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‹#›</a:t>
            </a:fld>
            <a:endParaRPr lang="en-CA" sz="21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 sz="7100"/>
            </a:lvl1pPr>
            <a:lvl2pPr>
              <a:defRPr sz="6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1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85865" y="13144500"/>
            <a:ext cx="6861176" cy="5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807" rIns="217614" bIns="108807">
            <a:spAutoFit/>
          </a:bodyPr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220839" y="2324100"/>
            <a:ext cx="2316321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1718589" y="13125489"/>
            <a:ext cx="143033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fld id="{D4BEDC2E-7FD9-43F7-85E3-D99E500132B2}" type="slidenum">
              <a:rPr lang="en-CA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‹#›</a:t>
            </a:fld>
            <a:endParaRPr lang="en-CA" sz="21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5700" b="1">
                <a:solidFill>
                  <a:srgbClr val="00BBEE"/>
                </a:solidFill>
              </a:defRPr>
            </a:lvl1pPr>
            <a:lvl2pPr marL="551595" indent="-551595">
              <a:spcBef>
                <a:spcPts val="1486"/>
              </a:spcBef>
              <a:buFont typeface="Arial" pitchFamily="34" charset="0"/>
              <a:buChar char="•"/>
              <a:defRPr/>
            </a:lvl2pPr>
            <a:lvl3pPr marL="1088071" indent="-551595">
              <a:buFont typeface="Arial" pitchFamily="34" charset="0"/>
              <a:buChar char="–"/>
              <a:defRPr/>
            </a:lvl3pPr>
            <a:lvl4pPr marL="1639666" indent="-536476">
              <a:buFont typeface="Arial" pitchFamily="34" charset="0"/>
              <a:buChar char="•"/>
              <a:defRPr/>
            </a:lvl4pPr>
            <a:lvl5pPr marL="2176143" indent="-536476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11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1185865" y="13144500"/>
            <a:ext cx="6861176" cy="5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807" rIns="217614" bIns="108807">
            <a:spAutoFit/>
          </a:bodyPr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20839" y="2324100"/>
            <a:ext cx="2316321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21718589" y="13125489"/>
            <a:ext cx="143033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fld id="{AE9312CA-062D-4424-8413-8988D191D2DE}" type="slidenum">
              <a:rPr lang="en-CA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‹#›</a:t>
            </a:fld>
            <a:endParaRPr lang="en-CA" sz="21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219257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12424892" y="2762250"/>
            <a:ext cx="10735731" cy="9648828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2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48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1185865" y="13144500"/>
            <a:ext cx="6861176" cy="5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807" rIns="217614" bIns="108807">
            <a:spAutoFit/>
          </a:bodyPr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20839" y="2324100"/>
            <a:ext cx="2316321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21718589" y="13125489"/>
            <a:ext cx="143033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fld id="{94806953-1E91-4632-B277-64A9E8082D6C}" type="slidenum">
              <a:rPr lang="en-CA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‹#›</a:t>
            </a:fld>
            <a:endParaRPr lang="en-CA" sz="21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219205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595" indent="-551595">
              <a:buFont typeface="Arial" pitchFamily="34" charset="0"/>
              <a:buChar char="•"/>
              <a:defRPr sz="4800"/>
            </a:lvl2pPr>
            <a:lvl3pPr marL="1088071" indent="-551595">
              <a:buFont typeface="Arial" pitchFamily="34" charset="0"/>
              <a:buChar char="–"/>
              <a:defRPr sz="4300"/>
            </a:lvl3pPr>
            <a:lvl4pPr marL="1639666" indent="-536476">
              <a:buFont typeface="Arial" pitchFamily="34" charset="0"/>
              <a:buChar char="•"/>
              <a:defRPr sz="3800"/>
            </a:lvl4pPr>
            <a:lvl5pPr marL="2176143" indent="-536476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/>
          </p:nvPr>
        </p:nvSpPr>
        <p:spPr>
          <a:xfrm>
            <a:off x="12429067" y="2762250"/>
            <a:ext cx="10735728" cy="9648828"/>
          </a:xfrm>
        </p:spPr>
        <p:txBody>
          <a:bodyPr>
            <a:normAutofit/>
          </a:bodyPr>
          <a:lstStyle>
            <a:lvl1pPr marL="0" indent="0">
              <a:spcBef>
                <a:spcPts val="2857"/>
              </a:spcBef>
              <a:spcAft>
                <a:spcPts val="0"/>
              </a:spcAft>
              <a:buNone/>
              <a:defRPr sz="4800" b="1">
                <a:solidFill>
                  <a:srgbClr val="00BBEE"/>
                </a:solidFill>
              </a:defRPr>
            </a:lvl1pPr>
            <a:lvl2pPr marL="551595" indent="-551595">
              <a:buFont typeface="Arial" pitchFamily="34" charset="0"/>
              <a:buChar char="•"/>
              <a:defRPr sz="4800"/>
            </a:lvl2pPr>
            <a:lvl3pPr marL="1088071" indent="-551595">
              <a:buFont typeface="Arial" pitchFamily="34" charset="0"/>
              <a:buChar char="–"/>
              <a:defRPr sz="4300"/>
            </a:lvl3pPr>
            <a:lvl4pPr marL="1639666" indent="-536476">
              <a:buFont typeface="Arial" pitchFamily="34" charset="0"/>
              <a:buChar char="•"/>
              <a:defRPr sz="3800"/>
            </a:lvl4pPr>
            <a:lvl5pPr marL="2176143" indent="-536476">
              <a:buFont typeface="Arial" pitchFamily="34" charset="0"/>
              <a:buChar char="–"/>
              <a:tabLst/>
              <a:defRPr sz="3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23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85865" y="13144500"/>
            <a:ext cx="6861176" cy="5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807" rIns="217614" bIns="108807">
            <a:spAutoFit/>
          </a:bodyPr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2012 Accenture  All rights reserved.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220839" y="2324100"/>
            <a:ext cx="23163213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1718589" y="13125489"/>
            <a:ext cx="143033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fld id="{10485E7C-5E4E-4331-9C39-F139A3F30E13}" type="slidenum">
              <a:rPr lang="en-CA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‹#›</a:t>
            </a:fld>
            <a:endParaRPr lang="en-CA" sz="21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156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1185865" y="13144500"/>
            <a:ext cx="6861176" cy="5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807" rIns="217614" bIns="108807">
            <a:spAutoFit/>
          </a:bodyPr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/>
            <a:r>
              <a:rPr lang="en-US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2012 Accenture  All rights reserved.</a:t>
            </a:r>
          </a:p>
        </p:txBody>
      </p:sp>
      <p:sp>
        <p:nvSpPr>
          <p:cNvPr id="3" name="TextBox 4"/>
          <p:cNvSpPr txBox="1">
            <a:spLocks noChangeArrowheads="1"/>
          </p:cNvSpPr>
          <p:nvPr userDrawn="1"/>
        </p:nvSpPr>
        <p:spPr bwMode="auto">
          <a:xfrm>
            <a:off x="21718589" y="13125489"/>
            <a:ext cx="1430336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defTabSz="2176463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 eaLnBrk="1" hangingPunct="1"/>
            <a:fld id="{ACEE8D2D-8518-4727-9427-0554BB331B54}" type="slidenum">
              <a:rPr lang="en-CA" sz="21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 eaLnBrk="1" hangingPunct="1"/>
              <a:t>‹#›</a:t>
            </a:fld>
            <a:endParaRPr lang="en-CA" sz="21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043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27100"/>
            <a:ext cx="22390101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799" tIns="50799" rIns="507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2514600"/>
            <a:ext cx="22390101" cy="966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016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0984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7991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366" indent="-457009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pitchFamily="2" charset="2"/>
        <a:buChar char="§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1218676" indent="-457009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662971" indent="-457009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107277" indent="-457009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551575" indent="-457009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3008567" indent="-457009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465576" indent="-457009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922585" indent="-457009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79577" indent="-457009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6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4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1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0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2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1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1" algn="l" defTabSz="4570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2762263"/>
            <a:ext cx="21940837" cy="964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First Level Text</a:t>
            </a:r>
          </a:p>
          <a:p>
            <a:pPr lvl="1"/>
            <a:r>
              <a:rPr lang="en-CA" smtClean="0"/>
              <a:t>Second Level Text</a:t>
            </a:r>
          </a:p>
          <a:p>
            <a:pPr lvl="2"/>
            <a:r>
              <a:rPr lang="en-CA" smtClean="0"/>
              <a:t>Third Level Text</a:t>
            </a:r>
          </a:p>
          <a:p>
            <a:pPr lvl="3"/>
            <a:r>
              <a:rPr lang="en-CA" smtClean="0"/>
              <a:t>Fourth Level Text</a:t>
            </a:r>
          </a:p>
          <a:p>
            <a:pPr lvl="4"/>
            <a:r>
              <a:rPr lang="en-CA" smtClean="0"/>
              <a:t>Fifth Level Text</a:t>
            </a:r>
            <a:endParaRPr lang="en-US" smtClean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28726" y="339765"/>
            <a:ext cx="21882101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Slide Headline</a:t>
            </a:r>
            <a:endParaRPr lang="en-CA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009"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016"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0984"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7991" algn="l" defTabSz="2175509" rtl="0" fontAlgn="base">
        <a:lnSpc>
          <a:spcPts val="6188"/>
        </a:lnSpc>
        <a:spcBef>
          <a:spcPct val="0"/>
        </a:spcBef>
        <a:spcAft>
          <a:spcPct val="0"/>
        </a:spcAft>
        <a:defRPr sz="71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550624" indent="-550624" algn="l" defTabSz="2175509" rtl="0" fontAlgn="base">
        <a:spcBef>
          <a:spcPts val="2862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sz="7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086962" indent="-550624" algn="l" defTabSz="2175509" rtl="0" fontAlgn="base">
        <a:spcBef>
          <a:spcPts val="1488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–"/>
        <a:defRPr sz="6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39173" indent="-550624" algn="l" defTabSz="2175509" rtl="0" fontAlgn="base">
        <a:spcBef>
          <a:spcPts val="1376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sz="4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75509" indent="-536338" algn="l" defTabSz="2175509" rtl="0" fontAlgn="base">
        <a:spcBef>
          <a:spcPts val="1262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–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27721" indent="-550624" algn="l" defTabSz="2175509" rtl="0" fontAlgn="base">
        <a:spcBef>
          <a:spcPts val="1138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•"/>
        <a:defRPr sz="3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984390" indent="-544036" algn="l" defTabSz="2176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2456" indent="-544036" algn="l" defTabSz="2176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0511" indent="-544036" algn="l" defTabSz="2176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8577" indent="-544036" algn="l" defTabSz="2176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071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143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214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2285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0357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8425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6492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4551" algn="l" defTabSz="217614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3" y="2762250"/>
            <a:ext cx="21941365" cy="96488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29433" y="340277"/>
            <a:ext cx="21880696" cy="15711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5525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2176333" rtl="0" eaLnBrk="1" latinLnBrk="0" hangingPunct="1">
        <a:lnSpc>
          <a:spcPts val="6190"/>
        </a:lnSpc>
        <a:spcBef>
          <a:spcPct val="0"/>
        </a:spcBef>
        <a:buNone/>
        <a:defRPr sz="71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551643" indent="-551643" algn="l" defTabSz="2176333" rtl="0" eaLnBrk="1" latinLnBrk="0" hangingPunct="1">
        <a:lnSpc>
          <a:spcPct val="100000"/>
        </a:lnSpc>
        <a:spcBef>
          <a:spcPts val="2857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71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088167" indent="-551643" algn="l" defTabSz="2176333" rtl="0" eaLnBrk="1" latinLnBrk="0" hangingPunct="1">
        <a:lnSpc>
          <a:spcPct val="100000"/>
        </a:lnSpc>
        <a:spcBef>
          <a:spcPts val="148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6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39809" indent="-551643" algn="l" defTabSz="2176333" rtl="0" eaLnBrk="1" latinLnBrk="0" hangingPunct="1">
        <a:lnSpc>
          <a:spcPct val="100000"/>
        </a:lnSpc>
        <a:spcBef>
          <a:spcPts val="1371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4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76333" indent="-536524" algn="l" defTabSz="2176333" rtl="0" eaLnBrk="1" latinLnBrk="0" hangingPunct="1">
        <a:lnSpc>
          <a:spcPct val="100000"/>
        </a:lnSpc>
        <a:spcBef>
          <a:spcPts val="1257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43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27976" indent="-551643" algn="l" defTabSz="2176333" rtl="0" eaLnBrk="1" latinLnBrk="0" hangingPunct="1">
        <a:lnSpc>
          <a:spcPct val="100000"/>
        </a:lnSpc>
        <a:spcBef>
          <a:spcPts val="1143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3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984914" indent="-544083" algn="l" defTabSz="217633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075" indent="-544083" algn="l" defTabSz="217633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230" indent="-544083" algn="l" defTabSz="217633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9394" indent="-544083" algn="l" defTabSz="217633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167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333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500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2666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0833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8997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159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5316" algn="l" defTabSz="217633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3" y="2762250"/>
            <a:ext cx="21941365" cy="96488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29433" y="340255"/>
            <a:ext cx="21880696" cy="15711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655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2176857" rtl="0" eaLnBrk="1" latinLnBrk="0" hangingPunct="1">
        <a:lnSpc>
          <a:spcPts val="6190"/>
        </a:lnSpc>
        <a:spcBef>
          <a:spcPct val="0"/>
        </a:spcBef>
        <a:buNone/>
        <a:defRPr sz="71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551774" indent="-551774" algn="l" defTabSz="2176857" rtl="0" eaLnBrk="1" latinLnBrk="0" hangingPunct="1">
        <a:lnSpc>
          <a:spcPct val="100000"/>
        </a:lnSpc>
        <a:spcBef>
          <a:spcPts val="2857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71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088428" indent="-551774" algn="l" defTabSz="2176857" rtl="0" eaLnBrk="1" latinLnBrk="0" hangingPunct="1">
        <a:lnSpc>
          <a:spcPct val="100000"/>
        </a:lnSpc>
        <a:spcBef>
          <a:spcPts val="148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6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40202" indent="-551774" algn="l" defTabSz="2176857" rtl="0" eaLnBrk="1" latinLnBrk="0" hangingPunct="1">
        <a:lnSpc>
          <a:spcPct val="100000"/>
        </a:lnSpc>
        <a:spcBef>
          <a:spcPts val="1371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4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76857" indent="-536655" algn="l" defTabSz="2176857" rtl="0" eaLnBrk="1" latinLnBrk="0" hangingPunct="1">
        <a:lnSpc>
          <a:spcPct val="100000"/>
        </a:lnSpc>
        <a:spcBef>
          <a:spcPts val="1257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43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28630" indent="-551774" algn="l" defTabSz="2176857" rtl="0" eaLnBrk="1" latinLnBrk="0" hangingPunct="1">
        <a:lnSpc>
          <a:spcPct val="100000"/>
        </a:lnSpc>
        <a:spcBef>
          <a:spcPts val="1143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3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3" y="2762250"/>
            <a:ext cx="21941365" cy="96488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29428" y="340245"/>
            <a:ext cx="21880696" cy="15711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66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2177095" rtl="0" eaLnBrk="1" latinLnBrk="0" hangingPunct="1">
        <a:lnSpc>
          <a:spcPts val="6190"/>
        </a:lnSpc>
        <a:spcBef>
          <a:spcPct val="0"/>
        </a:spcBef>
        <a:buNone/>
        <a:defRPr sz="71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551833" indent="-551833" algn="l" defTabSz="2177095" rtl="0" eaLnBrk="1" latinLnBrk="0" hangingPunct="1">
        <a:lnSpc>
          <a:spcPct val="100000"/>
        </a:lnSpc>
        <a:spcBef>
          <a:spcPts val="2857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71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088547" indent="-551833" algn="l" defTabSz="2177095" rtl="0" eaLnBrk="1" latinLnBrk="0" hangingPunct="1">
        <a:lnSpc>
          <a:spcPct val="100000"/>
        </a:lnSpc>
        <a:spcBef>
          <a:spcPts val="148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6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40381" indent="-551833" algn="l" defTabSz="2177095" rtl="0" eaLnBrk="1" latinLnBrk="0" hangingPunct="1">
        <a:lnSpc>
          <a:spcPct val="100000"/>
        </a:lnSpc>
        <a:spcBef>
          <a:spcPts val="1371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4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77095" indent="-536714" algn="l" defTabSz="2177095" rtl="0" eaLnBrk="1" latinLnBrk="0" hangingPunct="1">
        <a:lnSpc>
          <a:spcPct val="100000"/>
        </a:lnSpc>
        <a:spcBef>
          <a:spcPts val="1257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43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28928" indent="-551833" algn="l" defTabSz="2177095" rtl="0" eaLnBrk="1" latinLnBrk="0" hangingPunct="1">
        <a:lnSpc>
          <a:spcPct val="100000"/>
        </a:lnSpc>
        <a:spcBef>
          <a:spcPts val="1143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3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3" Type="http://schemas.openxmlformats.org/officeDocument/2006/relationships/diagramLayout" Target="../diagrams/layout2.xml"/><Relationship Id="rId14" Type="http://schemas.openxmlformats.org/officeDocument/2006/relationships/diagramQuickStyle" Target="../diagrams/quickStyle2.xml"/><Relationship Id="rId15" Type="http://schemas.openxmlformats.org/officeDocument/2006/relationships/diagramColors" Target="../diagrams/colors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image" Target="../media/image33.png"/><Relationship Id="rId14" Type="http://schemas.openxmlformats.org/officeDocument/2006/relationships/image" Target="../media/image30.png"/><Relationship Id="rId15" Type="http://schemas.openxmlformats.org/officeDocument/2006/relationships/diagramData" Target="../diagrams/data5.xml"/><Relationship Id="rId16" Type="http://schemas.openxmlformats.org/officeDocument/2006/relationships/diagramLayout" Target="../diagrams/layout5.xml"/><Relationship Id="rId17" Type="http://schemas.openxmlformats.org/officeDocument/2006/relationships/diagramQuickStyle" Target="../diagrams/quickStyle5.xml"/><Relationship Id="rId18" Type="http://schemas.openxmlformats.org/officeDocument/2006/relationships/diagramColors" Target="../diagrams/colors5.xml"/><Relationship Id="rId19" Type="http://schemas.microsoft.com/office/2007/relationships/diagramDrawing" Target="../diagrams/drawing5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3" Type="http://schemas.openxmlformats.org/officeDocument/2006/relationships/image" Target="../media/image33.png"/><Relationship Id="rId14" Type="http://schemas.openxmlformats.org/officeDocument/2006/relationships/image" Target="../media/image30.png"/><Relationship Id="rId15" Type="http://schemas.openxmlformats.org/officeDocument/2006/relationships/diagramData" Target="../diagrams/data8.xml"/><Relationship Id="rId16" Type="http://schemas.openxmlformats.org/officeDocument/2006/relationships/diagramLayout" Target="../diagrams/layout8.xml"/><Relationship Id="rId17" Type="http://schemas.openxmlformats.org/officeDocument/2006/relationships/diagramQuickStyle" Target="../diagrams/quickStyle8.xml"/><Relationship Id="rId18" Type="http://schemas.openxmlformats.org/officeDocument/2006/relationships/diagramColors" Target="../diagrams/colors8.xml"/><Relationship Id="rId19" Type="http://schemas.microsoft.com/office/2007/relationships/diagramDrawing" Target="../diagrams/drawing8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jpeg"/><Relationship Id="rId14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164" y="11794787"/>
            <a:ext cx="6831107" cy="1652274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6196" y="6306670"/>
            <a:ext cx="16351619" cy="110266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REAL-TIME NETWORK ANALYTICS WITH </a:t>
            </a:r>
            <a:r>
              <a:rPr lang="en-US" sz="6600" b="1" cap="all" dirty="0">
                <a:solidFill>
                  <a:srgbClr val="92D050"/>
                </a:solidFill>
              </a:rPr>
              <a:t>STORM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61693" y="11591468"/>
            <a:ext cx="12192000" cy="2204989"/>
          </a:xfrm>
          <a:prstGeom prst="rect">
            <a:avLst/>
          </a:prstGeom>
        </p:spPr>
        <p:txBody>
          <a:bodyPr lIns="217705" tIns="108852" rIns="217705" bIns="108852">
            <a:spAutoFit/>
          </a:bodyPr>
          <a:lstStyle/>
          <a:p>
            <a:pPr algn="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CA" sz="4300" i="1" dirty="0">
                <a:solidFill>
                  <a:prstClr val="white"/>
                </a:solidFill>
                <a:latin typeface="Arial"/>
                <a:ea typeface="+mn-ea"/>
              </a:rPr>
              <a:t>Mauricio Vacas</a:t>
            </a:r>
          </a:p>
          <a:p>
            <a:pPr algn="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CA" sz="4300" i="1" dirty="0">
                <a:solidFill>
                  <a:prstClr val="white"/>
                </a:solidFill>
                <a:latin typeface="Arial"/>
                <a:ea typeface="+mn-ea"/>
              </a:rPr>
              <a:t>Fausto Inestroza</a:t>
            </a:r>
          </a:p>
          <a:p>
            <a:pPr algn="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CA" sz="4300" i="1" dirty="0">
                <a:solidFill>
                  <a:prstClr val="white"/>
                </a:solidFill>
                <a:latin typeface="Arial"/>
                <a:ea typeface="+mn-ea"/>
              </a:rPr>
              <a:t>Sonali Parthasarathy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42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25245" y="762000"/>
            <a:ext cx="21880696" cy="1571106"/>
          </a:xfrm>
          <a:prstGeom prst="rect">
            <a:avLst/>
          </a:prstGeom>
        </p:spPr>
        <p:txBody>
          <a:bodyPr lIns="217709" tIns="108855" rIns="217709" bIns="108855" anchor="ctr"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z="6600" dirty="0" smtClean="0">
                <a:latin typeface="Arial" pitchFamily="34" charset="0"/>
              </a:rPr>
              <a:t>How do we get this from </a:t>
            </a:r>
            <a:r>
              <a:rPr lang="en-US" sz="6600" dirty="0">
                <a:solidFill>
                  <a:srgbClr val="92D050"/>
                </a:solidFill>
                <a:latin typeface="Arial" pitchFamily="34" charset="0"/>
              </a:rPr>
              <a:t>S</a:t>
            </a:r>
            <a:r>
              <a:rPr lang="en-US" sz="6600" dirty="0" smtClean="0">
                <a:solidFill>
                  <a:srgbClr val="92D050"/>
                </a:solidFill>
                <a:latin typeface="Arial" pitchFamily="34" charset="0"/>
              </a:rPr>
              <a:t>torm</a:t>
            </a:r>
            <a:r>
              <a:rPr lang="en-US" sz="6600" dirty="0" smtClean="0">
                <a:latin typeface="Arial" pitchFamily="34" charset="0"/>
              </a:rPr>
              <a:t>?</a:t>
            </a:r>
            <a:endParaRPr lang="en-US" sz="66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8600" y="10980489"/>
            <a:ext cx="8228712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 guarantees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68600" y="2971800"/>
            <a:ext cx="6858000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Low-level Primitives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5943" y="5647339"/>
            <a:ext cx="6347011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Parallelization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68600" y="8322878"/>
            <a:ext cx="8458200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Robust fail-over strategies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401" y="5647339"/>
            <a:ext cx="7986392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Scalability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4295" y="10998416"/>
            <a:ext cx="8811152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4295" y="8322878"/>
            <a:ext cx="4859150" cy="958500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Fault-tolerance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1302254" y="2971800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1302256" y="5647339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1269597" y="8322878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1269596" y="10980489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1401" y="2971800"/>
            <a:ext cx="9753600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Processing, computation, etc.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15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0099" y="6150114"/>
            <a:ext cx="7343804" cy="1681775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+mj-lt"/>
              </a:rPr>
              <a:t>PRIMITIVES</a:t>
            </a:r>
            <a:endParaRPr lang="en-US" sz="9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89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99473" y="10836881"/>
            <a:ext cx="2072611" cy="1554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93975" y="8423403"/>
            <a:ext cx="2669368" cy="20020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027788" y="2064137"/>
            <a:ext cx="5034771" cy="2921078"/>
            <a:chOff x="4243820" y="1982219"/>
            <a:chExt cx="3264449" cy="30767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78075" y="2303916"/>
              <a:ext cx="779934" cy="7799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243820" y="3260275"/>
              <a:ext cx="859977" cy="85997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5058009" y="2314013"/>
              <a:ext cx="522520" cy="2162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063455" y="3401542"/>
              <a:ext cx="522520" cy="2162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57690" y="3882802"/>
              <a:ext cx="522520" cy="210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525466" y="1982219"/>
              <a:ext cx="713341" cy="7133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580210" y="3086088"/>
              <a:ext cx="713341" cy="71334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525466" y="3763581"/>
              <a:ext cx="713341" cy="713341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293551" y="3476547"/>
              <a:ext cx="631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238807" y="4032989"/>
              <a:ext cx="686428" cy="1745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238807" y="4327354"/>
              <a:ext cx="686428" cy="2715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794928" y="3086088"/>
              <a:ext cx="713341" cy="7133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794928" y="3676318"/>
              <a:ext cx="713341" cy="71334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794927" y="4345594"/>
              <a:ext cx="713341" cy="713341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6238807" y="2371718"/>
              <a:ext cx="68642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794928" y="2065478"/>
              <a:ext cx="713341" cy="713341"/>
            </a:xfrm>
            <a:prstGeom prst="rect">
              <a:avLst/>
            </a:prstGeom>
          </p:spPr>
        </p:pic>
      </p:grp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7056106"/>
              </p:ext>
            </p:extLst>
          </p:nvPr>
        </p:nvGraphicFramePr>
        <p:xfrm>
          <a:off x="10850536" y="3343118"/>
          <a:ext cx="2608235" cy="67838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8183" y="5955544"/>
            <a:ext cx="4651421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Stream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183" y="8945166"/>
            <a:ext cx="4651421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Spout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183" y="11134860"/>
            <a:ext cx="4651421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Bolt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611" y="3045426"/>
            <a:ext cx="4651421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Topology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74425" y="2725323"/>
            <a:ext cx="6931632" cy="145094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Suboptimal network speed, geospatial analysis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96196" y="5823072"/>
            <a:ext cx="7287803" cy="145094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Request info (IP, user-agent, </a:t>
            </a:r>
            <a:r>
              <a:rPr lang="en-US" sz="4000" b="1" dirty="0" err="1">
                <a:solidFill>
                  <a:schemeClr val="tx1"/>
                </a:solidFill>
              </a:rPr>
              <a:t>etc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096197" y="8698945"/>
            <a:ext cx="6931632" cy="145094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Pull messages from distributed queue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074425" y="10888639"/>
            <a:ext cx="6931632" cy="145094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Sessionization</a:t>
            </a:r>
            <a:r>
              <a:rPr lang="en-US" sz="4000" b="1" dirty="0">
                <a:solidFill>
                  <a:schemeClr val="tx1"/>
                </a:solidFill>
              </a:rPr>
              <a:t>, speed calculation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997512" y="6131501"/>
            <a:ext cx="8214301" cy="606586"/>
            <a:chOff x="1358743" y="3016225"/>
            <a:chExt cx="3080363" cy="303293"/>
          </a:xfrm>
        </p:grpSpPr>
        <p:graphicFrame>
          <p:nvGraphicFramePr>
            <p:cNvPr id="34" name="Diagram 33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744274"/>
                </p:ext>
              </p:extLst>
            </p:nvPr>
          </p:nvGraphicFramePr>
          <p:xfrm>
            <a:off x="1358743" y="3016225"/>
            <a:ext cx="978088" cy="303293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pSp>
          <p:nvGrpSpPr>
            <p:cNvPr id="80" name="Group 79"/>
            <p:cNvGrpSpPr/>
            <p:nvPr/>
          </p:nvGrpSpPr>
          <p:grpSpPr>
            <a:xfrm>
              <a:off x="2401081" y="3021507"/>
              <a:ext cx="978088" cy="280799"/>
              <a:chOff x="-13707" y="13706"/>
              <a:chExt cx="978088" cy="28079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-13707" y="13706"/>
                <a:ext cx="978088" cy="2807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ounded Rectangle 4"/>
              <p:cNvSpPr/>
              <p:nvPr/>
            </p:nvSpPr>
            <p:spPr>
              <a:xfrm>
                <a:off x="13707" y="13707"/>
                <a:ext cx="950674" cy="2533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defTabSz="126997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900" b="1" dirty="0"/>
                  <a:t>Tuple</a:t>
                </a:r>
                <a:endParaRPr lang="en-US" sz="29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431758" y="3021507"/>
              <a:ext cx="1007348" cy="282465"/>
              <a:chOff x="-42967" y="13707"/>
              <a:chExt cx="1007348" cy="282465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-42967" y="15373"/>
                <a:ext cx="978088" cy="2807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Rounded Rectangle 4"/>
              <p:cNvSpPr/>
              <p:nvPr/>
            </p:nvSpPr>
            <p:spPr>
              <a:xfrm>
                <a:off x="13707" y="13707"/>
                <a:ext cx="950674" cy="2533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defTabSz="126997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900" b="1" dirty="0"/>
                  <a:t>Tuple</a:t>
                </a:r>
                <a:endParaRPr lang="en-US" sz="2900" dirty="0"/>
              </a:p>
            </p:txBody>
          </p:sp>
        </p:grpSp>
      </p:grpSp>
      <p:sp>
        <p:nvSpPr>
          <p:cNvPr id="42" name="Right Arrow 41"/>
          <p:cNvSpPr/>
          <p:nvPr/>
        </p:nvSpPr>
        <p:spPr>
          <a:xfrm>
            <a:off x="13282244" y="3003623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3169944" y="5955544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13169944" y="8945166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3106399" y="11134860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93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1" grpId="0"/>
      <p:bldP spid="32" grpId="0"/>
      <p:bldP spid="39" grpId="0"/>
      <p:bldP spid="40" grpId="0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0853" y="6150114"/>
            <a:ext cx="910229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PARALLELISM</a:t>
            </a:r>
            <a:endParaRPr lang="en-US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92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1448" y="5329518"/>
            <a:ext cx="4410635" cy="338866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Nimbus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8519" y="5504330"/>
            <a:ext cx="3926541" cy="303903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Zookeeper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02966" y="2870483"/>
            <a:ext cx="4972421" cy="3799258"/>
            <a:chOff x="5813612" y="1435241"/>
            <a:chExt cx="1864658" cy="1899629"/>
          </a:xfrm>
        </p:grpSpPr>
        <p:sp>
          <p:nvSpPr>
            <p:cNvPr id="11" name="Rectangle 10"/>
            <p:cNvSpPr/>
            <p:nvPr/>
          </p:nvSpPr>
          <p:spPr>
            <a:xfrm>
              <a:off x="5813612" y="1435241"/>
              <a:ext cx="1864658" cy="189962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Supervisor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57048" y="1554930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06351" y="1672592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16269" y="1672592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70491" y="2613655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794" y="2731317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29712" y="2731317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514910" y="7647783"/>
            <a:ext cx="4972421" cy="3799258"/>
            <a:chOff x="5813612" y="1435241"/>
            <a:chExt cx="1864658" cy="1899629"/>
          </a:xfrm>
        </p:grpSpPr>
        <p:sp>
          <p:nvSpPr>
            <p:cNvPr id="19" name="Rectangle 18"/>
            <p:cNvSpPr/>
            <p:nvPr/>
          </p:nvSpPr>
          <p:spPr>
            <a:xfrm>
              <a:off x="5813612" y="1435241"/>
              <a:ext cx="1864658" cy="189962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Supervisor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57048" y="1554930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006351" y="1672592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916269" y="1672592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70491" y="2613655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019794" y="2731317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929712" y="2731317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T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Left-Right Arrow 1"/>
          <p:cNvSpPr/>
          <p:nvPr/>
        </p:nvSpPr>
        <p:spPr>
          <a:xfrm rot="20702015">
            <a:off x="6589925" y="4477867"/>
            <a:ext cx="8518733" cy="36577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1122786">
            <a:off x="6462423" y="9364524"/>
            <a:ext cx="8518733" cy="36577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6334431" y="6843075"/>
            <a:ext cx="2199969" cy="36154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13017182" y="5758382"/>
            <a:ext cx="2222818" cy="36154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13017182" y="7994331"/>
            <a:ext cx="2222818" cy="36154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82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325035" y="3496237"/>
            <a:ext cx="13733931" cy="6884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54555" y="3496237"/>
            <a:ext cx="3065928" cy="8969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Topology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11152" y="4733365"/>
            <a:ext cx="11761696" cy="535193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400"/>
          </a:p>
        </p:txBody>
      </p:sp>
      <p:sp>
        <p:nvSpPr>
          <p:cNvPr id="34" name="TextBox 33"/>
          <p:cNvSpPr txBox="1"/>
          <p:nvPr/>
        </p:nvSpPr>
        <p:spPr>
          <a:xfrm>
            <a:off x="9525004" y="4844025"/>
            <a:ext cx="5333997" cy="8969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Worker Process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43483" y="5740972"/>
            <a:ext cx="4052048" cy="3940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400"/>
          </a:p>
        </p:txBody>
      </p:sp>
      <p:sp>
        <p:nvSpPr>
          <p:cNvPr id="36" name="Rounded Rectangle 35"/>
          <p:cNvSpPr/>
          <p:nvPr/>
        </p:nvSpPr>
        <p:spPr>
          <a:xfrm>
            <a:off x="7888941" y="7082117"/>
            <a:ext cx="2770096" cy="9950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Task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884459" y="8476127"/>
            <a:ext cx="2770096" cy="9950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832976" y="5740970"/>
            <a:ext cx="4052048" cy="3940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400"/>
          </a:p>
        </p:txBody>
      </p:sp>
      <p:sp>
        <p:nvSpPr>
          <p:cNvPr id="39" name="Rounded Rectangle 38"/>
          <p:cNvSpPr/>
          <p:nvPr/>
        </p:nvSpPr>
        <p:spPr>
          <a:xfrm>
            <a:off x="13478435" y="7082117"/>
            <a:ext cx="2770096" cy="9950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3478435" y="8476127"/>
            <a:ext cx="2770096" cy="9950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88943" y="5753494"/>
            <a:ext cx="3406589" cy="8969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Executor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78436" y="5787506"/>
            <a:ext cx="3406589" cy="8969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Executor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4465" y="6150114"/>
            <a:ext cx="12295096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 </a:t>
            </a:r>
            <a:r>
              <a:rPr lang="en-US" sz="9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TOLERANCE</a:t>
            </a:r>
            <a:endParaRPr lang="en-US" sz="9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0824" y="5462634"/>
            <a:ext cx="4410635" cy="338866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Nimbus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02342" y="3003599"/>
            <a:ext cx="4972421" cy="3799258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Supervisor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84838" y="3242976"/>
            <a:ext cx="4159621" cy="1283732"/>
          </a:xfrm>
          <a:prstGeom prst="rect">
            <a:avLst/>
          </a:prstGeom>
          <a:solidFill>
            <a:srgbClr val="AAD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16312" y="3478301"/>
            <a:ext cx="1386539" cy="8130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/>
              <a:t>T</a:t>
            </a:r>
            <a:endParaRPr lang="en-US" sz="4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9042760" y="3478301"/>
            <a:ext cx="1386539" cy="8130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/>
              <a:t>T</a:t>
            </a:r>
            <a:endParaRPr lang="en-US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16520686" y="5360426"/>
            <a:ext cx="4159621" cy="1283732"/>
          </a:xfrm>
          <a:prstGeom prst="rect">
            <a:avLst/>
          </a:prstGeom>
          <a:solidFill>
            <a:srgbClr val="AAD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652160" y="5595751"/>
            <a:ext cx="1386539" cy="8130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/>
              <a:t>T</a:t>
            </a:r>
            <a:endParaRPr lang="en-US" sz="4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9078608" y="5595751"/>
            <a:ext cx="1386539" cy="8130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400" b="1" dirty="0" smtClean="0"/>
              <a:t>T</a:t>
            </a:r>
            <a:endParaRPr lang="en-US" sz="4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114286" y="7780899"/>
            <a:ext cx="4972421" cy="3799258"/>
            <a:chOff x="5813612" y="1435241"/>
            <a:chExt cx="1864658" cy="1899629"/>
          </a:xfrm>
        </p:grpSpPr>
        <p:sp>
          <p:nvSpPr>
            <p:cNvPr id="14" name="Rectangle 13"/>
            <p:cNvSpPr/>
            <p:nvPr/>
          </p:nvSpPr>
          <p:spPr>
            <a:xfrm>
              <a:off x="5813612" y="1435241"/>
              <a:ext cx="1864658" cy="189962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Supervisor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57048" y="1554930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06351" y="1672592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16269" y="1672592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70491" y="2613655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019794" y="2731317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929712" y="2731317"/>
              <a:ext cx="519952" cy="40654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78437" y="7780898"/>
            <a:ext cx="4972421" cy="3799258"/>
            <a:chOff x="143436" y="4620185"/>
            <a:chExt cx="1864658" cy="1899629"/>
          </a:xfrm>
        </p:grpSpPr>
        <p:sp>
          <p:nvSpPr>
            <p:cNvPr id="22" name="Rectangle 21"/>
            <p:cNvSpPr/>
            <p:nvPr/>
          </p:nvSpPr>
          <p:spPr>
            <a:xfrm>
              <a:off x="143436" y="4620185"/>
              <a:ext cx="1864658" cy="189962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Supervisor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872" y="4739874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5012" y="4807233"/>
              <a:ext cx="494558" cy="2071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0315" y="5798599"/>
              <a:ext cx="1559858" cy="641866"/>
            </a:xfrm>
            <a:prstGeom prst="rect">
              <a:avLst/>
            </a:prstGeom>
            <a:solidFill>
              <a:srgbClr val="AA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7400" y="5142237"/>
              <a:ext cx="502169" cy="2032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259536" y="4807233"/>
              <a:ext cx="494558" cy="2071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251924" y="5142237"/>
              <a:ext cx="502169" cy="2032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75012" y="5881327"/>
              <a:ext cx="494558" cy="2071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7400" y="6216331"/>
              <a:ext cx="502169" cy="2032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259536" y="5881327"/>
              <a:ext cx="494558" cy="2071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251924" y="6216331"/>
              <a:ext cx="502169" cy="2032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T</a:t>
              </a:r>
              <a:endParaRPr lang="en-US" sz="4400" b="1" dirty="0"/>
            </a:p>
          </p:txBody>
        </p:sp>
      </p:grpSp>
      <p:sp>
        <p:nvSpPr>
          <p:cNvPr id="35" name="Left-Right Arrow 34"/>
          <p:cNvSpPr/>
          <p:nvPr/>
        </p:nvSpPr>
        <p:spPr>
          <a:xfrm rot="20702015">
            <a:off x="7097658" y="4720341"/>
            <a:ext cx="8518733" cy="36577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6" name="Left-Right Arrow 35"/>
          <p:cNvSpPr/>
          <p:nvPr/>
        </p:nvSpPr>
        <p:spPr>
          <a:xfrm rot="1147743">
            <a:off x="7019656" y="9166581"/>
            <a:ext cx="8518733" cy="36577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0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7061" y="6150114"/>
            <a:ext cx="8029890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US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14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4718545"/>
            <a:ext cx="4650811" cy="39097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320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836409"/>
              </p:ext>
            </p:extLst>
          </p:nvPr>
        </p:nvGraphicFramePr>
        <p:xfrm>
          <a:off x="5594927" y="7455179"/>
          <a:ext cx="1902312" cy="6970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541609" y="6339388"/>
            <a:ext cx="1902312" cy="645368"/>
            <a:chOff x="-13706" y="-10712"/>
            <a:chExt cx="978088" cy="280799"/>
          </a:xfrm>
        </p:grpSpPr>
        <p:sp>
          <p:nvSpPr>
            <p:cNvPr id="24" name="Rounded Rectangle 23"/>
            <p:cNvSpPr/>
            <p:nvPr/>
          </p:nvSpPr>
          <p:spPr>
            <a:xfrm>
              <a:off x="-13706" y="-10712"/>
              <a:ext cx="978088" cy="2807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3707" y="13707"/>
              <a:ext cx="950674" cy="253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269972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/>
                <a:t>IP2</a:t>
              </a:r>
              <a:endParaRPr lang="en-US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6591" y="6321504"/>
            <a:ext cx="1902312" cy="645368"/>
            <a:chOff x="-13706" y="-10712"/>
            <a:chExt cx="978088" cy="280799"/>
          </a:xfrm>
        </p:grpSpPr>
        <p:sp>
          <p:nvSpPr>
            <p:cNvPr id="31" name="Rounded Rectangle 30"/>
            <p:cNvSpPr/>
            <p:nvPr/>
          </p:nvSpPr>
          <p:spPr>
            <a:xfrm>
              <a:off x="-13706" y="-10712"/>
              <a:ext cx="978088" cy="2807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3707" y="13707"/>
              <a:ext cx="950674" cy="253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269972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/>
                <a:t>IP2</a:t>
              </a:r>
              <a:endParaRPr lang="en-US" sz="3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6591" y="7472540"/>
            <a:ext cx="1902312" cy="655200"/>
            <a:chOff x="0" y="0"/>
            <a:chExt cx="713367" cy="327600"/>
          </a:xfrm>
        </p:grpSpPr>
        <p:sp>
          <p:nvSpPr>
            <p:cNvPr id="34" name="Rounded Rectangle 33"/>
            <p:cNvSpPr/>
            <p:nvPr/>
          </p:nvSpPr>
          <p:spPr>
            <a:xfrm>
              <a:off x="0" y="0"/>
              <a:ext cx="713367" cy="327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5992" y="15992"/>
              <a:ext cx="681383" cy="29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481634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/>
                <a:t>IP3</a:t>
              </a:r>
              <a:endParaRPr lang="en-US" sz="3200" dirty="0"/>
            </a:p>
          </p:txBody>
        </p:sp>
      </p:grp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480198"/>
              </p:ext>
            </p:extLst>
          </p:nvPr>
        </p:nvGraphicFramePr>
        <p:xfrm>
          <a:off x="5948009" y="5418659"/>
          <a:ext cx="1902312" cy="6970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4397558" y="4394554"/>
            <a:ext cx="1846264" cy="1685926"/>
            <a:chOff x="13725621" y="2346320"/>
            <a:chExt cx="1846264" cy="1685926"/>
          </a:xfrm>
        </p:grpSpPr>
        <p:sp>
          <p:nvSpPr>
            <p:cNvPr id="40" name="Oval 39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  <p:pic>
          <p:nvPicPr>
            <p:cNvPr id="43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4224352" y="7937103"/>
            <a:ext cx="1846264" cy="1685926"/>
            <a:chOff x="13725621" y="2346320"/>
            <a:chExt cx="1846264" cy="1685926"/>
          </a:xfrm>
        </p:grpSpPr>
        <p:sp>
          <p:nvSpPr>
            <p:cNvPr id="45" name="Oval 44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  <p:pic>
          <p:nvPicPr>
            <p:cNvPr id="46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19231759" y="2896476"/>
            <a:ext cx="1846264" cy="1685926"/>
            <a:chOff x="13725621" y="2346320"/>
            <a:chExt cx="1846264" cy="1685926"/>
          </a:xfrm>
        </p:grpSpPr>
        <p:sp>
          <p:nvSpPr>
            <p:cNvPr id="48" name="Oval 47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  <p:pic>
          <p:nvPicPr>
            <p:cNvPr id="4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19139559" y="7037554"/>
            <a:ext cx="1846264" cy="1685926"/>
            <a:chOff x="13725621" y="2346320"/>
            <a:chExt cx="1846264" cy="1685926"/>
          </a:xfrm>
        </p:grpSpPr>
        <p:sp>
          <p:nvSpPr>
            <p:cNvPr id="51" name="Oval 50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  <p:pic>
          <p:nvPicPr>
            <p:cNvPr id="52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Right Arrow 56"/>
          <p:cNvSpPr/>
          <p:nvPr/>
        </p:nvSpPr>
        <p:spPr>
          <a:xfrm rot="20288946">
            <a:off x="11862999" y="5585782"/>
            <a:ext cx="2306241" cy="74131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904540">
            <a:off x="11705098" y="7345167"/>
            <a:ext cx="246467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20138651">
            <a:off x="16305881" y="3900406"/>
            <a:ext cx="2572859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1747359">
            <a:off x="16386341" y="6153307"/>
            <a:ext cx="262055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20072797">
            <a:off x="16417500" y="8424214"/>
            <a:ext cx="2349619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63" name="Picture 8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742923"/>
            <a:ext cx="2516189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315131" y="5109895"/>
            <a:ext cx="4128789" cy="701030"/>
            <a:chOff x="1243174" y="2554947"/>
            <a:chExt cx="1548296" cy="350515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985779"/>
                </p:ext>
              </p:extLst>
            </p:nvPr>
          </p:nvGraphicFramePr>
          <p:xfrm>
            <a:off x="2078103" y="2556929"/>
            <a:ext cx="713367" cy="348533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pSp>
          <p:nvGrpSpPr>
            <p:cNvPr id="27" name="Group 26"/>
            <p:cNvGrpSpPr/>
            <p:nvPr/>
          </p:nvGrpSpPr>
          <p:grpSpPr>
            <a:xfrm>
              <a:off x="1243174" y="2554947"/>
              <a:ext cx="741974" cy="327600"/>
              <a:chOff x="-28607" y="0"/>
              <a:chExt cx="741974" cy="3276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0" y="0"/>
                <a:ext cx="713367" cy="3276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-28607" y="15992"/>
                <a:ext cx="681383" cy="2956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148163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200" b="1" dirty="0"/>
                  <a:t>IP1</a:t>
                </a:r>
                <a:endParaRPr lang="en-US" sz="3200" dirty="0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11456170" y="10058400"/>
            <a:ext cx="1846264" cy="16859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6000" b="1" dirty="0" smtClean="0">
                <a:solidFill>
                  <a:prstClr val="white"/>
                </a:solidFill>
              </a:rPr>
              <a:t>A</a:t>
            </a:r>
            <a:endParaRPr lang="en-US" sz="6000" b="1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016119" y="6339388"/>
            <a:ext cx="1635274" cy="3638635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0935496" y="7719701"/>
            <a:ext cx="872391" cy="1960116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3833756" y="9082045"/>
            <a:ext cx="5443828" cy="1819318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12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099E-6 -2.40741E-6 L 0.25432 0.09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1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32 0.09086 L 0.41051 -0.020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9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51 -0.02025 L 0.60731 0.179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0" y="10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31 0.17975 L 0.74788 0.179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2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807" y="2705107"/>
            <a:ext cx="1974477" cy="19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4472" y="2778624"/>
            <a:ext cx="5988421" cy="154317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Mauricio</a:t>
            </a:r>
            <a:r>
              <a:rPr lang="en-US" sz="4300" dirty="0">
                <a:solidFill>
                  <a:prstClr val="white"/>
                </a:solidFill>
                <a:latin typeface="Arial"/>
                <a:ea typeface="+mn-ea"/>
              </a:rPr>
              <a:t> 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Vacas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Big Data Architect</a:t>
            </a:r>
          </a:p>
        </p:txBody>
      </p:sp>
      <p:pic>
        <p:nvPicPr>
          <p:cNvPr id="6" name="Picture 4" descr="Photo of Sonali Parthasarat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753" y="79113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8613" y="7857582"/>
            <a:ext cx="6633883" cy="154317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Sonali Parthasarathy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Real-Time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8126" y="5423214"/>
            <a:ext cx="5954803" cy="154317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 smtClean="0">
                <a:solidFill>
                  <a:prstClr val="white"/>
                </a:solidFill>
                <a:latin typeface="Arial"/>
                <a:ea typeface="+mn-ea"/>
              </a:rPr>
              <a:t>Fausto Inestroza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srgbClr val="92D050"/>
                </a:solidFill>
                <a:latin typeface="Arial"/>
                <a:ea typeface="+mn-ea"/>
              </a:rPr>
              <a:t>Big </a:t>
            </a: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Data Architect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02965" y="2778615"/>
            <a:ext cx="5307104" cy="220489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Anita Mehrotra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Data Scientist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endParaRPr lang="en-US" sz="430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67107" y="7857582"/>
            <a:ext cx="6633883" cy="154317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Susie Lu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Visualization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0725" y="5396320"/>
            <a:ext cx="5307104" cy="154317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Krista Schnell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Visualization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4994" y="10529064"/>
            <a:ext cx="6633883" cy="154317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Rick Drushal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Engineering Lead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24291" y="10315228"/>
            <a:ext cx="6633883" cy="1543178"/>
          </a:xfrm>
          <a:prstGeom prst="rect">
            <a:avLst/>
          </a:prstGeom>
          <a:noFill/>
        </p:spPr>
        <p:txBody>
          <a:bodyPr wrap="square" lIns="217614" tIns="108807" rIns="217614" bIns="108807" rtlCol="0">
            <a:spAutoFit/>
          </a:bodyPr>
          <a:lstStyle/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>
                <a:solidFill>
                  <a:prstClr val="white"/>
                </a:solidFill>
                <a:latin typeface="Arial"/>
                <a:ea typeface="+mn-ea"/>
              </a:rPr>
              <a:t>John Akred</a:t>
            </a:r>
          </a:p>
          <a:p>
            <a:pPr defTabSz="2176143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srgbClr val="92D050"/>
                </a:solidFill>
                <a:latin typeface="Arial"/>
                <a:ea typeface="+mn-ea"/>
              </a:rPr>
              <a:t>Product Lead</a:t>
            </a:r>
          </a:p>
        </p:txBody>
      </p:sp>
      <p:pic>
        <p:nvPicPr>
          <p:cNvPr id="14" name="Picture 2" descr="C:\Users\mauricio_vacas\AppData\Local\Microsoft\Windows\Temporary Internet Files\Content.Outlook\DYKPT9J4\Anita Profile 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1688" y="2705098"/>
            <a:ext cx="1841915" cy="20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auricio_vacas\Desktop\AkredLo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6065" y="10207330"/>
            <a:ext cx="1962984" cy="22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uricio_vacas\AppData\Local\Microsoft\Windows\Temporary Internet Files\Content.Outlook\DYKPT9J4\susie_icon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4103" y="7668248"/>
            <a:ext cx="1974477" cy="19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uricio_vacas\AppData\Local\Microsoft\Windows\Temporary Internet Files\Content.Outlook\DYKPT9J4\Pictur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1929" y="5396331"/>
            <a:ext cx="1966600" cy="17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uricio_vacas\AppData\Local\Microsoft\Windows\Temporary Internet Files\Content.Outlook\DYKPT9J4\Rick_75x100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334" y="10266877"/>
            <a:ext cx="1982037" cy="19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2"/>
          <p:cNvSpPr txBox="1">
            <a:spLocks/>
          </p:cNvSpPr>
          <p:nvPr/>
        </p:nvSpPr>
        <p:spPr>
          <a:xfrm>
            <a:off x="1229433" y="762000"/>
            <a:ext cx="21880696" cy="1571106"/>
          </a:xfrm>
          <a:prstGeom prst="rect">
            <a:avLst/>
          </a:prstGeom>
        </p:spPr>
        <p:txBody>
          <a:bodyPr/>
          <a:lstStyle>
            <a:lvl1pPr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009"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016"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0984"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7991" algn="l" defTabSz="2175509" rtl="0" fontAlgn="base">
              <a:lnSpc>
                <a:spcPts val="6188"/>
              </a:lnSpc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Team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4701" b="6404"/>
          <a:stretch/>
        </p:blipFill>
        <p:spPr>
          <a:xfrm>
            <a:off x="1472626" y="5085029"/>
            <a:ext cx="1974477" cy="24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4718545"/>
            <a:ext cx="4650811" cy="39097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280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9611804"/>
              </p:ext>
            </p:extLst>
          </p:nvPr>
        </p:nvGraphicFramePr>
        <p:xfrm>
          <a:off x="5594927" y="7455179"/>
          <a:ext cx="1902312" cy="6970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541609" y="6339388"/>
            <a:ext cx="1902312" cy="645368"/>
            <a:chOff x="-13706" y="-10712"/>
            <a:chExt cx="978088" cy="280799"/>
          </a:xfrm>
        </p:grpSpPr>
        <p:sp>
          <p:nvSpPr>
            <p:cNvPr id="24" name="Rounded Rectangle 23"/>
            <p:cNvSpPr/>
            <p:nvPr/>
          </p:nvSpPr>
          <p:spPr>
            <a:xfrm>
              <a:off x="-13706" y="-10712"/>
              <a:ext cx="978088" cy="2807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3707" y="13707"/>
              <a:ext cx="950674" cy="253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269972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/>
                <a:t>IP2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6591" y="6321504"/>
            <a:ext cx="1902312" cy="645368"/>
            <a:chOff x="-13706" y="-10712"/>
            <a:chExt cx="978088" cy="280799"/>
          </a:xfrm>
        </p:grpSpPr>
        <p:sp>
          <p:nvSpPr>
            <p:cNvPr id="31" name="Rounded Rectangle 30"/>
            <p:cNvSpPr/>
            <p:nvPr/>
          </p:nvSpPr>
          <p:spPr>
            <a:xfrm>
              <a:off x="-13706" y="-10712"/>
              <a:ext cx="978088" cy="2807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3707" y="13707"/>
              <a:ext cx="950674" cy="253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269972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/>
                <a:t>IP2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6591" y="7472540"/>
            <a:ext cx="1902312" cy="655200"/>
            <a:chOff x="0" y="0"/>
            <a:chExt cx="713367" cy="327600"/>
          </a:xfrm>
        </p:grpSpPr>
        <p:sp>
          <p:nvSpPr>
            <p:cNvPr id="34" name="Rounded Rectangle 33"/>
            <p:cNvSpPr/>
            <p:nvPr/>
          </p:nvSpPr>
          <p:spPr>
            <a:xfrm>
              <a:off x="0" y="0"/>
              <a:ext cx="713367" cy="327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5992" y="15992"/>
              <a:ext cx="681383" cy="29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481634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/>
                <a:t>IP3</a:t>
              </a:r>
              <a:endParaRPr lang="en-US" sz="2800" dirty="0"/>
            </a:p>
          </p:txBody>
        </p:sp>
      </p:grp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587481"/>
              </p:ext>
            </p:extLst>
          </p:nvPr>
        </p:nvGraphicFramePr>
        <p:xfrm>
          <a:off x="5948009" y="5418659"/>
          <a:ext cx="1902312" cy="6970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4397558" y="4394554"/>
            <a:ext cx="1846264" cy="1685926"/>
            <a:chOff x="13725621" y="2346320"/>
            <a:chExt cx="1846264" cy="1685926"/>
          </a:xfrm>
        </p:grpSpPr>
        <p:sp>
          <p:nvSpPr>
            <p:cNvPr id="40" name="Oval 39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43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4224352" y="7937103"/>
            <a:ext cx="1846264" cy="1685926"/>
            <a:chOff x="13725621" y="2346320"/>
            <a:chExt cx="1846264" cy="1685926"/>
          </a:xfrm>
        </p:grpSpPr>
        <p:sp>
          <p:nvSpPr>
            <p:cNvPr id="45" name="Oval 44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46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19231759" y="2896476"/>
            <a:ext cx="1846264" cy="1685926"/>
            <a:chOff x="13725621" y="2346320"/>
            <a:chExt cx="1846264" cy="1685926"/>
          </a:xfrm>
        </p:grpSpPr>
        <p:sp>
          <p:nvSpPr>
            <p:cNvPr id="48" name="Oval 47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4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19139559" y="7037554"/>
            <a:ext cx="1846264" cy="1685926"/>
            <a:chOff x="13725621" y="2346320"/>
            <a:chExt cx="1846264" cy="1685926"/>
          </a:xfrm>
        </p:grpSpPr>
        <p:sp>
          <p:nvSpPr>
            <p:cNvPr id="51" name="Oval 50"/>
            <p:cNvSpPr/>
            <p:nvPr/>
          </p:nvSpPr>
          <p:spPr>
            <a:xfrm>
              <a:off x="13725621" y="2346320"/>
              <a:ext cx="1846264" cy="16859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52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661" y="2920996"/>
              <a:ext cx="954088" cy="5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Right Arrow 56"/>
          <p:cNvSpPr/>
          <p:nvPr/>
        </p:nvSpPr>
        <p:spPr>
          <a:xfrm rot="20288946">
            <a:off x="11862999" y="5585782"/>
            <a:ext cx="2306241" cy="74131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904540">
            <a:off x="11705098" y="7345167"/>
            <a:ext cx="246467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20138651">
            <a:off x="16305881" y="3900406"/>
            <a:ext cx="2572859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1747359">
            <a:off x="16386341" y="6153307"/>
            <a:ext cx="262055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20072797">
            <a:off x="16417500" y="8424214"/>
            <a:ext cx="2349619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3" name="Picture 8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742923"/>
            <a:ext cx="2516189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315131" y="5109895"/>
            <a:ext cx="4128789" cy="701030"/>
            <a:chOff x="1243174" y="2554947"/>
            <a:chExt cx="1548296" cy="350515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696999"/>
                </p:ext>
              </p:extLst>
            </p:nvPr>
          </p:nvGraphicFramePr>
          <p:xfrm>
            <a:off x="2078103" y="2556929"/>
            <a:ext cx="713367" cy="348533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pSp>
          <p:nvGrpSpPr>
            <p:cNvPr id="27" name="Group 26"/>
            <p:cNvGrpSpPr/>
            <p:nvPr/>
          </p:nvGrpSpPr>
          <p:grpSpPr>
            <a:xfrm>
              <a:off x="1243174" y="2554947"/>
              <a:ext cx="741974" cy="327600"/>
              <a:chOff x="-28607" y="0"/>
              <a:chExt cx="741974" cy="3276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0" y="0"/>
                <a:ext cx="713367" cy="3276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-28607" y="15992"/>
                <a:ext cx="681383" cy="2956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1481634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800" b="1" dirty="0"/>
                  <a:t>IP1</a:t>
                </a:r>
                <a:endParaRPr lang="en-US" sz="2800" dirty="0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11456170" y="10058400"/>
            <a:ext cx="1846264" cy="16859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6000" b="1" dirty="0" smtClean="0">
                <a:solidFill>
                  <a:prstClr val="white"/>
                </a:solidFill>
              </a:rPr>
              <a:t>A</a:t>
            </a:r>
            <a:endParaRPr lang="en-US" sz="6000" b="1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302434" y="6339388"/>
            <a:ext cx="1348959" cy="3340429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0935496" y="7719701"/>
            <a:ext cx="872391" cy="1960116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ultiply 3"/>
          <p:cNvSpPr/>
          <p:nvPr/>
        </p:nvSpPr>
        <p:spPr>
          <a:xfrm>
            <a:off x="18774914" y="6534884"/>
            <a:ext cx="2759954" cy="28830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0935496" y="7712996"/>
            <a:ext cx="872392" cy="1960117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3787931" y="9105505"/>
            <a:ext cx="5443828" cy="181931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0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099E-6 -2.40741E-6 L 0.25432 0.09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1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32 0.09086 L 0.41051 -0.020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9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51 -0.02025 L 0.60731 0.179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0" y="1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29 0.17975 L 0.00131 -0.003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9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359 L 0.25261 0.087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3 0.09086 L 0.40722 -0.020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49 -0.02025 L 0.61022 0.179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29 0.17975 L 0.77943 0.179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828801" y="2743200"/>
            <a:ext cx="20672424" cy="8296276"/>
          </a:xfrm>
          <a:prstGeom prst="rect">
            <a:avLst/>
          </a:prstGeom>
        </p:spPr>
        <p:txBody>
          <a:bodyPr lIns="91393" tIns="45718" rIns="91393" bIns="45718"/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3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6600" dirty="0"/>
          </a:p>
          <a:p>
            <a:pPr marL="0" indent="0">
              <a:buNone/>
              <a:defRPr/>
            </a:pPr>
            <a:r>
              <a:rPr lang="en-US" sz="16600" dirty="0" smtClean="0"/>
              <a:t> </a:t>
            </a:r>
            <a:r>
              <a:rPr lang="en-US" sz="6600" b="1" cap="all" dirty="0">
                <a:solidFill>
                  <a:schemeClr val="bg1"/>
                </a:solidFill>
              </a:rPr>
              <a:t>Suboptimal Network </a:t>
            </a:r>
            <a:r>
              <a:rPr lang="en-US" sz="6600" b="1" cap="all" dirty="0">
                <a:solidFill>
                  <a:srgbClr val="92D050"/>
                </a:solidFill>
              </a:rPr>
              <a:t>Speed Topology</a:t>
            </a:r>
          </a:p>
          <a:p>
            <a:pPr marL="0" indent="0">
              <a:buNone/>
              <a:defRPr/>
            </a:pPr>
            <a:r>
              <a:rPr lang="en-US" sz="6600" b="1" cap="all" dirty="0">
                <a:solidFill>
                  <a:srgbClr val="6AB76B"/>
                </a:solidFill>
              </a:rPr>
              <a:t>				           				      </a:t>
            </a:r>
            <a:r>
              <a:rPr lang="en-US" sz="6600" b="1" cap="all" dirty="0" smtClean="0">
                <a:solidFill>
                  <a:srgbClr val="6AB76B"/>
                </a:solidFill>
              </a:rPr>
              <a:t>  </a:t>
            </a:r>
            <a:r>
              <a:rPr lang="en-US" sz="6600" b="1" cap="all" dirty="0" smtClean="0">
                <a:solidFill>
                  <a:srgbClr val="92D050"/>
                </a:solidFill>
              </a:rPr>
              <a:t>An </a:t>
            </a:r>
            <a:r>
              <a:rPr lang="en-US" sz="6600" b="1" cap="all" dirty="0">
                <a:solidFill>
                  <a:srgbClr val="92D050"/>
                </a:solidFill>
              </a:rPr>
              <a:t>Example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641349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Kafka</a:t>
            </a:r>
          </a:p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Spout</a:t>
            </a:r>
          </a:p>
        </p:txBody>
      </p:sp>
      <p:sp>
        <p:nvSpPr>
          <p:cNvPr id="4" name="Pentagon 3"/>
          <p:cNvSpPr/>
          <p:nvPr/>
        </p:nvSpPr>
        <p:spPr>
          <a:xfrm>
            <a:off x="3790949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Pre-process</a:t>
            </a:r>
          </a:p>
        </p:txBody>
      </p:sp>
      <p:sp>
        <p:nvSpPr>
          <p:cNvPr id="5" name="Pentagon 4"/>
          <p:cNvSpPr/>
          <p:nvPr/>
        </p:nvSpPr>
        <p:spPr>
          <a:xfrm>
            <a:off x="6940549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Sessionize</a:t>
            </a:r>
          </a:p>
        </p:txBody>
      </p:sp>
      <p:sp>
        <p:nvSpPr>
          <p:cNvPr id="6" name="Pentagon 5"/>
          <p:cNvSpPr/>
          <p:nvPr/>
        </p:nvSpPr>
        <p:spPr>
          <a:xfrm>
            <a:off x="10090149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Calculate N/W Speed per Session</a:t>
            </a:r>
          </a:p>
        </p:txBody>
      </p:sp>
      <p:sp>
        <p:nvSpPr>
          <p:cNvPr id="7" name="Pentagon 6"/>
          <p:cNvSpPr/>
          <p:nvPr/>
        </p:nvSpPr>
        <p:spPr>
          <a:xfrm>
            <a:off x="13241391" y="3576638"/>
            <a:ext cx="299085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Update Speed per IP</a:t>
            </a:r>
          </a:p>
        </p:txBody>
      </p:sp>
      <p:sp>
        <p:nvSpPr>
          <p:cNvPr id="8" name="Pentagon 7"/>
          <p:cNvSpPr/>
          <p:nvPr/>
        </p:nvSpPr>
        <p:spPr>
          <a:xfrm>
            <a:off x="16387815" y="3576638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Identify </a:t>
            </a:r>
            <a:r>
              <a:rPr lang="en-US" sz="2900" b="1" dirty="0" smtClean="0">
                <a:solidFill>
                  <a:prstClr val="white"/>
                </a:solidFill>
              </a:rPr>
              <a:t>Suboptimal </a:t>
            </a:r>
            <a:r>
              <a:rPr lang="en-US" sz="2900" b="1" dirty="0">
                <a:solidFill>
                  <a:prstClr val="white"/>
                </a:solidFill>
              </a:rPr>
              <a:t>Speed</a:t>
            </a:r>
          </a:p>
        </p:txBody>
      </p:sp>
      <p:sp>
        <p:nvSpPr>
          <p:cNvPr id="9" name="Pentagon 8"/>
          <p:cNvSpPr/>
          <p:nvPr/>
        </p:nvSpPr>
        <p:spPr>
          <a:xfrm>
            <a:off x="19534242" y="3576638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>
                <a:solidFill>
                  <a:prstClr val="white"/>
                </a:solidFill>
              </a:rPr>
              <a:t>Store in Cassandra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505451" y="7569200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30590" y="7010407"/>
            <a:ext cx="1846261" cy="16986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319875" y="7599364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700376" y="7591424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2176178" y="7596188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866187" y="7572376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29553" y="7010415"/>
            <a:ext cx="1846264" cy="16589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138657" y="7010400"/>
            <a:ext cx="1846264" cy="16938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552540" y="7010400"/>
            <a:ext cx="1844675" cy="17319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110841" y="7010400"/>
            <a:ext cx="1844675" cy="17033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56401" y="7010407"/>
            <a:ext cx="1846264" cy="17224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11284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1" y="6872288"/>
            <a:ext cx="25146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2220912" y="7580314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1863051" y="9398000"/>
            <a:ext cx="2305051" cy="2489200"/>
          </a:xfrm>
          <a:prstGeom prst="can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A400">
                    <a:lumMod val="60000"/>
                    <a:lumOff val="40000"/>
                  </a:srgbClr>
                </a:solidFill>
              </a:rPr>
              <a:t>Cassandra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22575045" y="8081170"/>
            <a:ext cx="854076" cy="105251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09" tIns="108805" rIns="217609" bIns="108805" anchor="ctr"/>
          <a:lstStyle/>
          <a:p>
            <a:pPr algn="ctr" defTabSz="2176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>
              <a:solidFill>
                <a:prstClr val="white"/>
              </a:solidFill>
            </a:endParaRPr>
          </a:p>
        </p:txBody>
      </p:sp>
      <p:pic>
        <p:nvPicPr>
          <p:cNvPr id="11288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13" y="7632703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9" y="7662871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3865" y="7643823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5641" y="7605723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01" y="7659703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8225" y="7627941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803578" y="7500949"/>
            <a:ext cx="4011613" cy="796926"/>
            <a:chOff x="-19419" y="27477"/>
            <a:chExt cx="1062317" cy="397800"/>
          </a:xfrm>
        </p:grpSpPr>
        <p:sp>
          <p:nvSpPr>
            <p:cNvPr id="32" name="Rounded Rectangle 31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9257" y="29062"/>
              <a:ext cx="1023641" cy="3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28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077002" y="7523173"/>
            <a:ext cx="4011613" cy="795338"/>
            <a:chOff x="-19419" y="215735"/>
            <a:chExt cx="1062317" cy="397800"/>
          </a:xfrm>
        </p:grpSpPr>
        <p:sp>
          <p:nvSpPr>
            <p:cNvPr id="35" name="Rounded Rectangle 34"/>
            <p:cNvSpPr/>
            <p:nvPr/>
          </p:nvSpPr>
          <p:spPr>
            <a:xfrm>
              <a:off x="-19419" y="215735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19257" y="230821"/>
              <a:ext cx="1023641" cy="35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28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9304391" y="7521579"/>
            <a:ext cx="4011613" cy="795338"/>
            <a:chOff x="-19419" y="27477"/>
            <a:chExt cx="1062317" cy="397800"/>
          </a:xfrm>
        </p:grpSpPr>
        <p:sp>
          <p:nvSpPr>
            <p:cNvPr id="38" name="Rounded Rectangle 37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19257" y="29065"/>
              <a:ext cx="1023641" cy="358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28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750800" y="7500955"/>
            <a:ext cx="4013200" cy="795338"/>
            <a:chOff x="-19419" y="27477"/>
            <a:chExt cx="1062317" cy="397800"/>
          </a:xfrm>
        </p:grpSpPr>
        <p:sp>
          <p:nvSpPr>
            <p:cNvPr id="41" name="Rounded Rectangle 40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19241" y="29065"/>
              <a:ext cx="1023657" cy="35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28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6257639" y="7496187"/>
            <a:ext cx="4011613" cy="796926"/>
            <a:chOff x="-19419" y="27477"/>
            <a:chExt cx="1062317" cy="397800"/>
          </a:xfrm>
        </p:grpSpPr>
        <p:sp>
          <p:nvSpPr>
            <p:cNvPr id="44" name="Rounded Rectangle 43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19257" y="29062"/>
              <a:ext cx="1023641" cy="3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28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9723154" y="7520005"/>
            <a:ext cx="4011613" cy="795338"/>
            <a:chOff x="0" y="9529"/>
            <a:chExt cx="1062317" cy="397800"/>
          </a:xfrm>
        </p:grpSpPr>
        <p:sp>
          <p:nvSpPr>
            <p:cNvPr id="47" name="Rounded Rectangle 46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28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473127" y="7500955"/>
            <a:ext cx="4011613" cy="795338"/>
            <a:chOff x="0" y="9529"/>
            <a:chExt cx="1062317" cy="397800"/>
          </a:xfrm>
        </p:grpSpPr>
        <p:sp>
          <p:nvSpPr>
            <p:cNvPr id="50" name="Rounded Rectangle 49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19338" y="45259"/>
              <a:ext cx="1023641" cy="326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28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116 L 0.13924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7 L 0.14288 -0.00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2 L 0.14167 -0.004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31 L 0.03386 -0.00231 C 0.04879 -0.00231 0.06788 0.0375 0.06788 0.07037 L 0.06788 0.14329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ight Arrow 163"/>
          <p:cNvSpPr/>
          <p:nvPr/>
        </p:nvSpPr>
        <p:spPr>
          <a:xfrm rot="16200000">
            <a:off x="22440112" y="11026021"/>
            <a:ext cx="1035050" cy="78898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Right Arrow 164"/>
          <p:cNvSpPr/>
          <p:nvPr/>
        </p:nvSpPr>
        <p:spPr>
          <a:xfrm rot="5400000">
            <a:off x="22353590" y="6600832"/>
            <a:ext cx="1036638" cy="78898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Right Arrow 161"/>
          <p:cNvSpPr/>
          <p:nvPr/>
        </p:nvSpPr>
        <p:spPr>
          <a:xfrm rot="2682054">
            <a:off x="2406703" y="9840914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3" name="Right Arrow 162"/>
          <p:cNvSpPr/>
          <p:nvPr/>
        </p:nvSpPr>
        <p:spPr>
          <a:xfrm rot="19618763">
            <a:off x="2360613" y="7531100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7024352" y="10748964"/>
            <a:ext cx="1800224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0353339" y="10810876"/>
            <a:ext cx="1800224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0315576" y="10831514"/>
            <a:ext cx="1800224" cy="1600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3725525" y="10810876"/>
            <a:ext cx="1800224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908800" y="10834688"/>
            <a:ext cx="1800224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576690" y="10855326"/>
            <a:ext cx="1798637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0202525" y="5913438"/>
            <a:ext cx="1800224" cy="1600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16713200" y="5940426"/>
            <a:ext cx="1800224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3466815" y="5930900"/>
            <a:ext cx="1798637" cy="1600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10153651" y="5913438"/>
            <a:ext cx="1800224" cy="1600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931027" y="5902326"/>
            <a:ext cx="1800224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12403139" y="11217276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567363" y="11241088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5559479" y="6342064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482976" y="5911850"/>
            <a:ext cx="1800224" cy="1601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19078573" y="11155364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9050339" y="11231564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18824576" y="6318250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15443200" y="6308726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12187237" y="6342064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8939213" y="6346826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Can 63"/>
          <p:cNvSpPr/>
          <p:nvPr/>
        </p:nvSpPr>
        <p:spPr>
          <a:xfrm>
            <a:off x="21717052" y="7929564"/>
            <a:ext cx="2459037" cy="2554288"/>
          </a:xfrm>
          <a:prstGeom prst="can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600" b="1" dirty="0">
                <a:solidFill>
                  <a:srgbClr val="00A400">
                    <a:lumMod val="60000"/>
                    <a:lumOff val="40000"/>
                  </a:srgbClr>
                </a:solidFill>
              </a:rPr>
              <a:t>Cassandra</a:t>
            </a:r>
          </a:p>
        </p:txBody>
      </p:sp>
      <p:sp>
        <p:nvSpPr>
          <p:cNvPr id="75" name="Pentagon 74"/>
          <p:cNvSpPr/>
          <p:nvPr/>
        </p:nvSpPr>
        <p:spPr>
          <a:xfrm>
            <a:off x="865242" y="3244850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Kafka</a:t>
            </a:r>
          </a:p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Spout</a:t>
            </a:r>
          </a:p>
        </p:txBody>
      </p:sp>
      <p:sp>
        <p:nvSpPr>
          <p:cNvPr id="76" name="Pentagon 75"/>
          <p:cNvSpPr/>
          <p:nvPr/>
        </p:nvSpPr>
        <p:spPr>
          <a:xfrm>
            <a:off x="4014842" y="3244850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Pre-process</a:t>
            </a:r>
          </a:p>
        </p:txBody>
      </p:sp>
      <p:sp>
        <p:nvSpPr>
          <p:cNvPr id="77" name="Pentagon 76"/>
          <p:cNvSpPr/>
          <p:nvPr/>
        </p:nvSpPr>
        <p:spPr>
          <a:xfrm>
            <a:off x="7164442" y="3244850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Sessionize</a:t>
            </a:r>
          </a:p>
        </p:txBody>
      </p:sp>
      <p:sp>
        <p:nvSpPr>
          <p:cNvPr id="78" name="Pentagon 77"/>
          <p:cNvSpPr/>
          <p:nvPr/>
        </p:nvSpPr>
        <p:spPr>
          <a:xfrm>
            <a:off x="10314042" y="3244850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Calculate N/W Speed per Session</a:t>
            </a:r>
          </a:p>
        </p:txBody>
      </p:sp>
      <p:sp>
        <p:nvSpPr>
          <p:cNvPr id="79" name="Pentagon 78"/>
          <p:cNvSpPr/>
          <p:nvPr/>
        </p:nvSpPr>
        <p:spPr>
          <a:xfrm>
            <a:off x="13466815" y="3244850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Update Speed per IP</a:t>
            </a:r>
          </a:p>
        </p:txBody>
      </p:sp>
      <p:sp>
        <p:nvSpPr>
          <p:cNvPr id="80" name="Pentagon 79"/>
          <p:cNvSpPr/>
          <p:nvPr/>
        </p:nvSpPr>
        <p:spPr>
          <a:xfrm>
            <a:off x="16611652" y="3244850"/>
            <a:ext cx="299085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Identify </a:t>
            </a:r>
            <a:r>
              <a:rPr lang="en-US" sz="2900" b="1" dirty="0" smtClean="0">
                <a:solidFill>
                  <a:prstClr val="white"/>
                </a:solidFill>
              </a:rPr>
              <a:t>Suboptimal </a:t>
            </a:r>
            <a:r>
              <a:rPr lang="en-US" sz="2900" b="1" dirty="0">
                <a:solidFill>
                  <a:prstClr val="white"/>
                </a:solidFill>
              </a:rPr>
              <a:t>Speed</a:t>
            </a:r>
          </a:p>
        </p:txBody>
      </p:sp>
      <p:sp>
        <p:nvSpPr>
          <p:cNvPr id="81" name="Pentagon 80"/>
          <p:cNvSpPr/>
          <p:nvPr/>
        </p:nvSpPr>
        <p:spPr>
          <a:xfrm>
            <a:off x="19758076" y="3244850"/>
            <a:ext cx="299085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Store in Cassandra</a:t>
            </a:r>
          </a:p>
        </p:txBody>
      </p:sp>
      <p:sp>
        <p:nvSpPr>
          <p:cNvPr id="82" name="Right Arrow 81"/>
          <p:cNvSpPr/>
          <p:nvPr/>
        </p:nvSpPr>
        <p:spPr>
          <a:xfrm>
            <a:off x="15706725" y="11145838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324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1315739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03" y="7953415"/>
            <a:ext cx="2516189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292154" y="8896389"/>
            <a:ext cx="4011613" cy="795338"/>
            <a:chOff x="0" y="9529"/>
            <a:chExt cx="1062317" cy="397800"/>
          </a:xfrm>
        </p:grpSpPr>
        <p:sp>
          <p:nvSpPr>
            <p:cNvPr id="86" name="Rounded Rectangle 85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20727" y="8896389"/>
            <a:ext cx="4011613" cy="795338"/>
            <a:chOff x="0" y="9529"/>
            <a:chExt cx="1062317" cy="397800"/>
          </a:xfrm>
        </p:grpSpPr>
        <p:sp>
          <p:nvSpPr>
            <p:cNvPr id="89" name="Rounded Rectangle 88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371527" y="8915439"/>
            <a:ext cx="4011613" cy="795338"/>
            <a:chOff x="0" y="9529"/>
            <a:chExt cx="1062317" cy="397800"/>
          </a:xfrm>
        </p:grpSpPr>
        <p:sp>
          <p:nvSpPr>
            <p:cNvPr id="92" name="Rounded Rectangle 91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329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217" y="11384003"/>
            <a:ext cx="954088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301" y="6407189"/>
            <a:ext cx="955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9041" y="6445289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6434177"/>
            <a:ext cx="955675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3225" y="11330027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8489" y="6434177"/>
            <a:ext cx="954088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8925" y="6445289"/>
            <a:ext cx="955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9441" y="11391939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8115" y="11352253"/>
            <a:ext cx="955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1705" y="11301453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1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169" y="6434177"/>
            <a:ext cx="954088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365178" y="7756525"/>
            <a:ext cx="4011613" cy="795338"/>
            <a:chOff x="0" y="9529"/>
            <a:chExt cx="1062317" cy="397800"/>
          </a:xfrm>
        </p:grpSpPr>
        <p:sp>
          <p:nvSpPr>
            <p:cNvPr id="140" name="Rounded Rectangle 139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2" name="Group 141"/>
          <p:cNvGrpSpPr>
            <a:grpSpLocks/>
          </p:cNvGrpSpPr>
          <p:nvPr/>
        </p:nvGrpSpPr>
        <p:grpSpPr bwMode="auto">
          <a:xfrm>
            <a:off x="365178" y="7718427"/>
            <a:ext cx="4011613" cy="795338"/>
            <a:chOff x="0" y="9529"/>
            <a:chExt cx="1062317" cy="397800"/>
          </a:xfrm>
        </p:grpSpPr>
        <p:sp>
          <p:nvSpPr>
            <p:cNvPr id="143" name="Rounded Rectangle 142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65178" y="7747001"/>
            <a:ext cx="4011613" cy="795338"/>
            <a:chOff x="0" y="9529"/>
            <a:chExt cx="1062317" cy="397800"/>
          </a:xfrm>
        </p:grpSpPr>
        <p:sp>
          <p:nvSpPr>
            <p:cNvPr id="146" name="Rounded Rectangle 145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8" name="Group 147"/>
          <p:cNvGrpSpPr>
            <a:grpSpLocks/>
          </p:cNvGrpSpPr>
          <p:nvPr/>
        </p:nvGrpSpPr>
        <p:grpSpPr bwMode="auto">
          <a:xfrm>
            <a:off x="2587679" y="6308765"/>
            <a:ext cx="4011613" cy="795338"/>
            <a:chOff x="-19419" y="27477"/>
            <a:chExt cx="1062317" cy="397800"/>
          </a:xfrm>
        </p:grpSpPr>
        <p:sp>
          <p:nvSpPr>
            <p:cNvPr id="149" name="Rounded Rectangle 148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0" name="Rounded Rectangle 4"/>
            <p:cNvSpPr/>
            <p:nvPr/>
          </p:nvSpPr>
          <p:spPr>
            <a:xfrm>
              <a:off x="19257" y="29065"/>
              <a:ext cx="1023641" cy="358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344" name="TextBox 1"/>
          <p:cNvSpPr txBox="1">
            <a:spLocks noChangeArrowheads="1"/>
          </p:cNvSpPr>
          <p:nvPr/>
        </p:nvSpPr>
        <p:spPr bwMode="auto">
          <a:xfrm>
            <a:off x="720778" y="376238"/>
            <a:ext cx="10637837" cy="12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6700" b="1">
                <a:solidFill>
                  <a:schemeClr val="tx1"/>
                </a:solidFill>
              </a:rPr>
              <a:t>Parallelism</a:t>
            </a:r>
          </a:p>
        </p:txBody>
      </p: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5824539" y="6300827"/>
            <a:ext cx="4013200" cy="795338"/>
            <a:chOff x="-19419" y="215735"/>
            <a:chExt cx="1062317" cy="397800"/>
          </a:xfrm>
        </p:grpSpPr>
        <p:sp>
          <p:nvSpPr>
            <p:cNvPr id="111" name="Rounded Rectangle 110"/>
            <p:cNvSpPr/>
            <p:nvPr/>
          </p:nvSpPr>
          <p:spPr>
            <a:xfrm>
              <a:off x="-19419" y="215735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ounded Rectangle 4"/>
            <p:cNvSpPr/>
            <p:nvPr/>
          </p:nvSpPr>
          <p:spPr>
            <a:xfrm>
              <a:off x="19241" y="230821"/>
              <a:ext cx="1023657" cy="35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8909103" y="6280189"/>
            <a:ext cx="4011613" cy="795338"/>
            <a:chOff x="-19419" y="27477"/>
            <a:chExt cx="1062317" cy="397800"/>
          </a:xfrm>
        </p:grpSpPr>
        <p:sp>
          <p:nvSpPr>
            <p:cNvPr id="114" name="Rounded Rectangle 113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Rounded Rectangle 4"/>
            <p:cNvSpPr/>
            <p:nvPr/>
          </p:nvSpPr>
          <p:spPr>
            <a:xfrm>
              <a:off x="19257" y="29065"/>
              <a:ext cx="1023641" cy="358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12072991" y="6297653"/>
            <a:ext cx="4011613" cy="796926"/>
            <a:chOff x="-19419" y="27477"/>
            <a:chExt cx="1062317" cy="397800"/>
          </a:xfrm>
        </p:grpSpPr>
        <p:sp>
          <p:nvSpPr>
            <p:cNvPr id="126" name="Rounded Rectangle 125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Rounded Rectangle 4"/>
            <p:cNvSpPr/>
            <p:nvPr/>
          </p:nvSpPr>
          <p:spPr>
            <a:xfrm>
              <a:off x="19257" y="29062"/>
              <a:ext cx="1023641" cy="3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15360703" y="6307177"/>
            <a:ext cx="4011613" cy="795338"/>
            <a:chOff x="-19419" y="27477"/>
            <a:chExt cx="1062317" cy="397800"/>
          </a:xfrm>
        </p:grpSpPr>
        <p:sp>
          <p:nvSpPr>
            <p:cNvPr id="132" name="Rounded Rectangle 131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Rounded Rectangle 4"/>
            <p:cNvSpPr/>
            <p:nvPr/>
          </p:nvSpPr>
          <p:spPr>
            <a:xfrm>
              <a:off x="19257" y="29065"/>
              <a:ext cx="1023641" cy="35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18634127" y="6300827"/>
            <a:ext cx="4011613" cy="795338"/>
            <a:chOff x="0" y="9529"/>
            <a:chExt cx="1062317" cy="397800"/>
          </a:xfrm>
        </p:grpSpPr>
        <p:sp>
          <p:nvSpPr>
            <p:cNvPr id="102" name="Rounded Rectangle 101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Rounded Rectangle 4"/>
            <p:cNvSpPr/>
            <p:nvPr/>
          </p:nvSpPr>
          <p:spPr>
            <a:xfrm>
              <a:off x="19338" y="28585"/>
              <a:ext cx="1023641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2716213" y="11272877"/>
            <a:ext cx="4013200" cy="795338"/>
            <a:chOff x="0" y="9529"/>
            <a:chExt cx="1062317" cy="397800"/>
          </a:xfrm>
        </p:grpSpPr>
        <p:sp>
          <p:nvSpPr>
            <p:cNvPr id="123" name="Rounded Rectangle 122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Rounded Rectangle 4"/>
            <p:cNvSpPr/>
            <p:nvPr/>
          </p:nvSpPr>
          <p:spPr>
            <a:xfrm>
              <a:off x="19330" y="28585"/>
              <a:ext cx="1023657" cy="3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5556303" y="11269703"/>
            <a:ext cx="4011613" cy="796926"/>
            <a:chOff x="-19419" y="27477"/>
            <a:chExt cx="1062317" cy="397800"/>
          </a:xfrm>
        </p:grpSpPr>
        <p:sp>
          <p:nvSpPr>
            <p:cNvPr id="117" name="Rounded Rectangle 116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Rounded Rectangle 4"/>
            <p:cNvSpPr/>
            <p:nvPr/>
          </p:nvSpPr>
          <p:spPr>
            <a:xfrm>
              <a:off x="19257" y="29062"/>
              <a:ext cx="1023641" cy="3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>
            <a:grpSpLocks/>
          </p:cNvGrpSpPr>
          <p:nvPr/>
        </p:nvGrpSpPr>
        <p:grpSpPr bwMode="auto">
          <a:xfrm>
            <a:off x="9109127" y="11264939"/>
            <a:ext cx="4011613" cy="795338"/>
            <a:chOff x="-19419" y="27477"/>
            <a:chExt cx="1062317" cy="397800"/>
          </a:xfrm>
        </p:grpSpPr>
        <p:sp>
          <p:nvSpPr>
            <p:cNvPr id="120" name="Rounded Rectangle 119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Rounded Rectangle 4"/>
            <p:cNvSpPr/>
            <p:nvPr/>
          </p:nvSpPr>
          <p:spPr>
            <a:xfrm>
              <a:off x="19257" y="29065"/>
              <a:ext cx="1023641" cy="358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12444465" y="11252239"/>
            <a:ext cx="4011613" cy="795338"/>
            <a:chOff x="-19419" y="27477"/>
            <a:chExt cx="1062317" cy="397800"/>
          </a:xfrm>
        </p:grpSpPr>
        <p:sp>
          <p:nvSpPr>
            <p:cNvPr id="129" name="Rounded Rectangle 128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Rounded Rectangle 4"/>
            <p:cNvSpPr/>
            <p:nvPr/>
          </p:nvSpPr>
          <p:spPr>
            <a:xfrm>
              <a:off x="19257" y="29065"/>
              <a:ext cx="1023641" cy="358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5505112" y="11241127"/>
            <a:ext cx="4013200" cy="795338"/>
            <a:chOff x="-19419" y="27477"/>
            <a:chExt cx="1062317" cy="397800"/>
          </a:xfrm>
        </p:grpSpPr>
        <p:sp>
          <p:nvSpPr>
            <p:cNvPr id="135" name="Rounded Rectangle 134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Rounded Rectangle 4"/>
            <p:cNvSpPr/>
            <p:nvPr/>
          </p:nvSpPr>
          <p:spPr>
            <a:xfrm>
              <a:off x="19241" y="29065"/>
              <a:ext cx="1023657" cy="35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18861140" y="11236365"/>
            <a:ext cx="4011613" cy="796926"/>
            <a:chOff x="0" y="9529"/>
            <a:chExt cx="1062317" cy="397800"/>
          </a:xfrm>
        </p:grpSpPr>
        <p:sp>
          <p:nvSpPr>
            <p:cNvPr id="108" name="Rounded Rectangle 107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Rounded Rectangle 4"/>
            <p:cNvSpPr/>
            <p:nvPr/>
          </p:nvSpPr>
          <p:spPr>
            <a:xfrm>
              <a:off x="19338" y="29340"/>
              <a:ext cx="1023641" cy="358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2)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23 L 0.09461 -0.109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54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9948 0.165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9461 -0.105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53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09652 0.164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9461 -0.109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54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9444 0.164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39 L 0.12118 0.0055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08 L 0.13611 0.0027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2951 -0.00255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4653 7.40741E-7 C 0.06754 7.40741E-7 0.09393 0.03981 0.09393 0.07268 L 0.09393 0.1456 " pathEditMode="relative" rAng="0" ptsTypes="FfFF">
                                      <p:cBhvr>
                                        <p:cTn id="1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7269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0.04323 0.00139 C 0.06302 0.00139 0.0875 -0.03681 0.0875 -0.06806 L 0.0875 -0.13727 " pathEditMode="relative" rAng="0" ptsTypes="FfFF">
                                      <p:cBhvr>
                                        <p:cTn id="14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2990857" y="8596353"/>
            <a:ext cx="1846264" cy="16843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5400000">
            <a:off x="21684464" y="6560352"/>
            <a:ext cx="1035050" cy="78898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8972265" y="5829339"/>
            <a:ext cx="1844675" cy="16859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759115" y="5772189"/>
            <a:ext cx="1846261" cy="16859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2601577" y="5775365"/>
            <a:ext cx="1846264" cy="16859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9413927" y="5743615"/>
            <a:ext cx="1844675" cy="16859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156329" y="5791239"/>
            <a:ext cx="1846264" cy="16859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986391" y="6178550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48006" y="5743615"/>
            <a:ext cx="1844675" cy="16859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795927" y="6180138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571716" y="6197600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423651" y="6178550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167688" y="6181726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3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2911" y="7138991"/>
            <a:ext cx="2516189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 rot="19533545">
            <a:off x="1593903" y="6969126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21048664" y="7853364"/>
            <a:ext cx="2305051" cy="2389188"/>
          </a:xfrm>
          <a:prstGeom prst="can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A400">
                    <a:lumMod val="60000"/>
                    <a:lumOff val="40000"/>
                  </a:srgbClr>
                </a:solidFill>
              </a:rPr>
              <a:t>Cassandra</a:t>
            </a:r>
          </a:p>
        </p:txBody>
      </p:sp>
      <p:pic>
        <p:nvPicPr>
          <p:cNvPr id="1333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193" y="6299239"/>
            <a:ext cx="954088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369" y="6365915"/>
            <a:ext cx="954088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76" y="6296065"/>
            <a:ext cx="955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5288" y="6418303"/>
            <a:ext cx="955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5441" y="6300827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1393" y="6294477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488" y="9158327"/>
            <a:ext cx="955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>
          <a:xfrm rot="2346155">
            <a:off x="1744664" y="8486776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Bent-Up Arrow 26"/>
          <p:cNvSpPr/>
          <p:nvPr/>
        </p:nvSpPr>
        <p:spPr>
          <a:xfrm>
            <a:off x="5286428" y="8029615"/>
            <a:ext cx="11944349" cy="1631950"/>
          </a:xfrm>
          <a:prstGeom prst="bentUp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68265" y="2554293"/>
            <a:ext cx="24315736" cy="2125662"/>
            <a:chOff x="25643" y="1788458"/>
            <a:chExt cx="9327482" cy="830497"/>
          </a:xfrm>
        </p:grpSpPr>
        <p:sp>
          <p:nvSpPr>
            <p:cNvPr id="29" name="Pentagon 28"/>
            <p:cNvSpPr/>
            <p:nvPr/>
          </p:nvSpPr>
          <p:spPr>
            <a:xfrm>
              <a:off x="25643" y="1788458"/>
              <a:ext cx="1121100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Kafka</a:t>
              </a:r>
            </a:p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Spout</a:t>
              </a:r>
            </a:p>
          </p:txBody>
        </p:sp>
        <p:sp>
          <p:nvSpPr>
            <p:cNvPr id="30" name="Pentagon 29"/>
            <p:cNvSpPr/>
            <p:nvPr/>
          </p:nvSpPr>
          <p:spPr>
            <a:xfrm>
              <a:off x="1193024" y="1788458"/>
              <a:ext cx="1121709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Pre-process</a:t>
              </a:r>
            </a:p>
          </p:txBody>
        </p:sp>
        <p:sp>
          <p:nvSpPr>
            <p:cNvPr id="31" name="Pentagon 30"/>
            <p:cNvSpPr/>
            <p:nvPr/>
          </p:nvSpPr>
          <p:spPr>
            <a:xfrm>
              <a:off x="2361015" y="1788458"/>
              <a:ext cx="1121101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Sessionize</a:t>
              </a:r>
            </a:p>
          </p:txBody>
        </p:sp>
        <p:sp>
          <p:nvSpPr>
            <p:cNvPr id="32" name="Pentagon 31"/>
            <p:cNvSpPr/>
            <p:nvPr/>
          </p:nvSpPr>
          <p:spPr>
            <a:xfrm>
              <a:off x="3541794" y="1788458"/>
              <a:ext cx="1121709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Calculate N/W Speed per Session</a:t>
              </a:r>
            </a:p>
          </p:txBody>
        </p:sp>
        <p:sp>
          <p:nvSpPr>
            <p:cNvPr id="33" name="Pentagon 32"/>
            <p:cNvSpPr/>
            <p:nvPr/>
          </p:nvSpPr>
          <p:spPr>
            <a:xfrm>
              <a:off x="4724399" y="1788458"/>
              <a:ext cx="1121100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Update Speed per IP</a:t>
              </a:r>
            </a:p>
          </p:txBody>
        </p:sp>
        <p:sp>
          <p:nvSpPr>
            <p:cNvPr id="34" name="Pentagon 33"/>
            <p:cNvSpPr/>
            <p:nvPr/>
          </p:nvSpPr>
          <p:spPr>
            <a:xfrm>
              <a:off x="5903960" y="1788458"/>
              <a:ext cx="1121101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Join</a:t>
              </a:r>
            </a:p>
          </p:txBody>
        </p:sp>
        <p:sp>
          <p:nvSpPr>
            <p:cNvPr id="35" name="Pentagon 34"/>
            <p:cNvSpPr/>
            <p:nvPr/>
          </p:nvSpPr>
          <p:spPr>
            <a:xfrm>
              <a:off x="7070124" y="1788458"/>
              <a:ext cx="1121709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Compare Speed</a:t>
              </a:r>
            </a:p>
          </p:txBody>
        </p:sp>
        <p:sp>
          <p:nvSpPr>
            <p:cNvPr id="36" name="Pentagon 35"/>
            <p:cNvSpPr/>
            <p:nvPr/>
          </p:nvSpPr>
          <p:spPr>
            <a:xfrm>
              <a:off x="8232025" y="1798382"/>
              <a:ext cx="1121100" cy="820573"/>
            </a:xfrm>
            <a:prstGeom prst="homePlate">
              <a:avLst/>
            </a:prstGeom>
            <a:solidFill>
              <a:schemeClr val="bg2">
                <a:lumMod val="10000"/>
              </a:schemeClr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900" b="1" dirty="0">
                  <a:solidFill>
                    <a:prstClr val="white"/>
                  </a:solidFill>
                </a:rPr>
                <a:t>Store in Cassandra</a:t>
              </a:r>
            </a:p>
          </p:txBody>
        </p:sp>
      </p:grpSp>
      <p:sp>
        <p:nvSpPr>
          <p:cNvPr id="37" name="Pentagon 36"/>
          <p:cNvSpPr/>
          <p:nvPr/>
        </p:nvSpPr>
        <p:spPr>
          <a:xfrm>
            <a:off x="3162351" y="11036300"/>
            <a:ext cx="2922589" cy="2098676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Speed by Location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37837" y="5046679"/>
            <a:ext cx="2387600" cy="696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614" tIns="108807" rIns="217614" bIns="108807">
            <a:spAutoFit/>
          </a:bodyPr>
          <a:lstStyle/>
          <a:p>
            <a:pPr>
              <a:defRPr/>
            </a:pPr>
            <a:r>
              <a:rPr lang="en-US" sz="3100" b="1" dirty="0">
                <a:solidFill>
                  <a:schemeClr val="tx1"/>
                </a:solidFill>
              </a:rPr>
              <a:t>Stream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75939" y="9886965"/>
            <a:ext cx="3255963" cy="696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614" tIns="108807" rIns="217614" bIns="108807">
            <a:spAutoFit/>
          </a:bodyPr>
          <a:lstStyle/>
          <a:p>
            <a:pPr>
              <a:defRPr/>
            </a:pPr>
            <a:r>
              <a:rPr lang="en-US" sz="3100" b="1" dirty="0">
                <a:solidFill>
                  <a:schemeClr val="tx1"/>
                </a:solidFill>
              </a:rPr>
              <a:t>Stream 2</a:t>
            </a:r>
          </a:p>
        </p:txBody>
      </p:sp>
      <p:sp>
        <p:nvSpPr>
          <p:cNvPr id="40" name="Pentagon 39"/>
          <p:cNvSpPr/>
          <p:nvPr/>
        </p:nvSpPr>
        <p:spPr>
          <a:xfrm>
            <a:off x="108002" y="11036300"/>
            <a:ext cx="2922589" cy="2098676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Kafka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Spout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927273" y="6256377"/>
            <a:ext cx="4011613" cy="796926"/>
            <a:chOff x="-19419" y="27477"/>
            <a:chExt cx="1062317" cy="397800"/>
          </a:xfrm>
        </p:grpSpPr>
        <p:sp>
          <p:nvSpPr>
            <p:cNvPr id="42" name="Rounded Rectangle 41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19257" y="29062"/>
              <a:ext cx="1023641" cy="358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</a:t>
              </a:r>
              <a:r>
                <a:rPr lang="en-US" sz="4000" b="1" dirty="0" err="1">
                  <a:solidFill>
                    <a:prstClr val="white"/>
                  </a:solidFill>
                </a:rPr>
                <a:t>ip</a:t>
              </a:r>
              <a:r>
                <a:rPr lang="en-US" sz="4000" b="1" dirty="0">
                  <a:solidFill>
                    <a:prstClr val="white"/>
                  </a:solidFill>
                </a:rPr>
                <a:t> 1)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345" name="TextBox 1"/>
          <p:cNvSpPr txBox="1">
            <a:spLocks noChangeArrowheads="1"/>
          </p:cNvSpPr>
          <p:nvPr/>
        </p:nvSpPr>
        <p:spPr bwMode="auto">
          <a:xfrm>
            <a:off x="420688" y="215924"/>
            <a:ext cx="16038512" cy="15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6700" b="1">
                <a:solidFill>
                  <a:schemeClr val="tx1"/>
                </a:solidFill>
              </a:rPr>
              <a:t>Branching</a:t>
            </a:r>
            <a:r>
              <a:rPr lang="en-US" sz="8600"/>
              <a:t> </a:t>
            </a:r>
            <a:r>
              <a:rPr lang="en-US" sz="6700" b="1">
                <a:solidFill>
                  <a:schemeClr val="tx1"/>
                </a:solidFill>
              </a:rPr>
              <a:t>and Joins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4860639" y="6230977"/>
            <a:ext cx="4011613" cy="795338"/>
            <a:chOff x="-19419" y="27477"/>
            <a:chExt cx="1062317" cy="397800"/>
          </a:xfrm>
        </p:grpSpPr>
        <p:sp>
          <p:nvSpPr>
            <p:cNvPr id="51" name="Rounded Rectangle 50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19257" y="29065"/>
              <a:ext cx="1023641" cy="35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b="1" dirty="0">
                  <a:solidFill>
                    <a:prstClr val="white"/>
                  </a:solidFill>
                </a:rPr>
                <a:t>Tuple (</a:t>
              </a:r>
              <a:r>
                <a:rPr lang="en-US" sz="3300" b="1" dirty="0" err="1">
                  <a:solidFill>
                    <a:prstClr val="white"/>
                  </a:solidFill>
                </a:rPr>
                <a:t>ip</a:t>
              </a:r>
              <a:r>
                <a:rPr lang="en-US" sz="3300" b="1" dirty="0">
                  <a:solidFill>
                    <a:prstClr val="white"/>
                  </a:solidFill>
                </a:rPr>
                <a:t> 1/NY</a:t>
              </a:r>
              <a:r>
                <a:rPr lang="en-US" sz="4000" b="1" dirty="0">
                  <a:solidFill>
                    <a:prstClr val="white"/>
                  </a:solidFill>
                </a:rPr>
                <a:t>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8221378" y="6197639"/>
            <a:ext cx="4011613" cy="796926"/>
            <a:chOff x="0" y="9529"/>
            <a:chExt cx="1062317" cy="397800"/>
          </a:xfrm>
        </p:grpSpPr>
        <p:sp>
          <p:nvSpPr>
            <p:cNvPr id="45" name="Rounded Rectangle 44"/>
            <p:cNvSpPr/>
            <p:nvPr/>
          </p:nvSpPr>
          <p:spPr>
            <a:xfrm>
              <a:off x="0" y="9529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9338" y="29340"/>
              <a:ext cx="1023641" cy="358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b="1" dirty="0">
                  <a:solidFill>
                    <a:prstClr val="white"/>
                  </a:solidFill>
                </a:rPr>
                <a:t>Tuple (</a:t>
              </a:r>
              <a:r>
                <a:rPr lang="en-US" sz="3300" b="1" dirty="0" err="1">
                  <a:solidFill>
                    <a:prstClr val="white"/>
                  </a:solidFill>
                </a:rPr>
                <a:t>ip</a:t>
              </a:r>
              <a:r>
                <a:rPr lang="en-US" sz="3300" b="1" dirty="0">
                  <a:solidFill>
                    <a:prstClr val="white"/>
                  </a:solidFill>
                </a:rPr>
                <a:t> 1/NY)</a:t>
              </a:r>
              <a:endParaRPr lang="en-US" sz="33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073327" y="8999577"/>
            <a:ext cx="4011613" cy="795338"/>
            <a:chOff x="-19419" y="27477"/>
            <a:chExt cx="1062317" cy="397800"/>
          </a:xfrm>
        </p:grpSpPr>
        <p:sp>
          <p:nvSpPr>
            <p:cNvPr id="48" name="Rounded Rectangle 47"/>
            <p:cNvSpPr/>
            <p:nvPr/>
          </p:nvSpPr>
          <p:spPr>
            <a:xfrm>
              <a:off x="-19419" y="27477"/>
              <a:ext cx="1062317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9257" y="29065"/>
              <a:ext cx="1023641" cy="358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179832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prstClr val="white"/>
                  </a:solidFill>
                </a:rPr>
                <a:t>Tuple (NY)</a:t>
              </a:r>
              <a:endParaRPr lang="en-US" sz="40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1.85185E-6 L 0.53056 -0.0025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3.7037E-6 L 0.25886 -3.7037E-6 C 0.37778 -3.7037E-6 0.52413 -0.05648 0.52413 -0.10185 L 0.52413 -0.20301 " pathEditMode="relative" rAng="0" ptsTypes="FfFF">
                                      <p:cBhvr>
                                        <p:cTn id="1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7 L 0.13993 -0.00393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04271 3.33333E-6 C 0.06181 3.33333E-6 0.08646 0.03078 0.08646 0.05648 L 0.08646 0.11342 " pathEditMode="relative" rAng="0" ptsTypes="FfFF">
                                      <p:cBhvr>
                                        <p:cTn id="3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412707" y="5715005"/>
            <a:ext cx="11558587" cy="2285991"/>
          </a:xfrm>
          <a:prstGeom prst="rect">
            <a:avLst/>
          </a:prstGeom>
        </p:spPr>
        <p:txBody>
          <a:bodyPr lIns="217614" tIns="108807" rIns="217614" bIns="108807" anchor="ctr"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9600" cap="all" dirty="0"/>
              <a:t>Rule </a:t>
            </a:r>
            <a:r>
              <a:rPr lang="en-US" sz="9600" cap="all" dirty="0">
                <a:solidFill>
                  <a:srgbClr val="92D050"/>
                </a:solidFill>
              </a:rPr>
              <a:t>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099394" y="6862528"/>
            <a:ext cx="8197006" cy="5452438"/>
            <a:chOff x="4243820" y="1982219"/>
            <a:chExt cx="3264449" cy="3076716"/>
          </a:xfrm>
        </p:grpSpPr>
        <p:pic>
          <p:nvPicPr>
            <p:cNvPr id="1538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075" y="2303916"/>
              <a:ext cx="779934" cy="77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820" y="3260275"/>
              <a:ext cx="859977" cy="85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057999" y="2313825"/>
              <a:ext cx="522683" cy="2166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63412" y="3400904"/>
              <a:ext cx="522683" cy="2166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057999" y="3882268"/>
              <a:ext cx="521910" cy="2112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8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466" y="1982219"/>
              <a:ext cx="713341" cy="7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210" y="3086088"/>
              <a:ext cx="713341" cy="7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466" y="3763581"/>
              <a:ext cx="713341" cy="7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6293572" y="3477121"/>
              <a:ext cx="6317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38675" y="4033363"/>
              <a:ext cx="686601" cy="1738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238675" y="4327530"/>
              <a:ext cx="686601" cy="271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2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928" y="3086088"/>
              <a:ext cx="713341" cy="7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928" y="3676318"/>
              <a:ext cx="713341" cy="7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927" y="4345594"/>
              <a:ext cx="713341" cy="7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 flipV="1">
              <a:off x="6238675" y="2371321"/>
              <a:ext cx="6866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6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928" y="2065478"/>
              <a:ext cx="713341" cy="7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4287510" y="6371339"/>
            <a:ext cx="8106718" cy="6430261"/>
            <a:chOff x="14287510" y="6371339"/>
            <a:chExt cx="8106718" cy="6430261"/>
          </a:xfrm>
        </p:grpSpPr>
        <p:sp>
          <p:nvSpPr>
            <p:cNvPr id="21" name="Oval 20"/>
            <p:cNvSpPr/>
            <p:nvPr/>
          </p:nvSpPr>
          <p:spPr>
            <a:xfrm>
              <a:off x="17602767" y="6371339"/>
              <a:ext cx="2285064" cy="23314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614" tIns="108807" rIns="217614" bIns="108807" anchor="ctr"/>
            <a:lstStyle/>
            <a:p>
              <a:pPr algn="ctr">
                <a:defRPr/>
              </a:pPr>
              <a:r>
                <a:rPr lang="en-US" sz="2100" dirty="0"/>
                <a:t>Drools</a:t>
              </a:r>
            </a:p>
          </p:txBody>
        </p:sp>
        <p:grpSp>
          <p:nvGrpSpPr>
            <p:cNvPr id="15365" name="Group 21"/>
            <p:cNvGrpSpPr>
              <a:grpSpLocks/>
            </p:cNvGrpSpPr>
            <p:nvPr/>
          </p:nvGrpSpPr>
          <p:grpSpPr bwMode="auto">
            <a:xfrm>
              <a:off x="14287510" y="6850804"/>
              <a:ext cx="8106718" cy="5950796"/>
              <a:chOff x="4243820" y="2065478"/>
              <a:chExt cx="3281913" cy="2993457"/>
            </a:xfrm>
          </p:grpSpPr>
          <p:pic>
            <p:nvPicPr>
              <p:cNvPr id="15366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075" y="2303916"/>
                <a:ext cx="779934" cy="779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7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3820" y="3260275"/>
                <a:ext cx="859977" cy="85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Straight Arrow Connector 24"/>
              <p:cNvCxnSpPr/>
              <p:nvPr/>
            </p:nvCxnSpPr>
            <p:spPr>
              <a:xfrm flipV="1">
                <a:off x="4970557" y="2359741"/>
                <a:ext cx="522632" cy="2153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063332" y="3401700"/>
                <a:ext cx="522632" cy="2166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5057920" y="3883221"/>
                <a:ext cx="522632" cy="2099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71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210" y="3086088"/>
                <a:ext cx="713341" cy="7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932" y="3763581"/>
                <a:ext cx="713340" cy="7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" name="Straight Arrow Connector 29"/>
              <p:cNvCxnSpPr/>
              <p:nvPr/>
            </p:nvCxnSpPr>
            <p:spPr>
              <a:xfrm>
                <a:off x="6293373" y="3476603"/>
                <a:ext cx="63164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6238481" y="4033028"/>
                <a:ext cx="686535" cy="1738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6238481" y="4327291"/>
                <a:ext cx="686535" cy="2715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76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928" y="3086088"/>
                <a:ext cx="713341" cy="7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Picture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928" y="3676318"/>
                <a:ext cx="713341" cy="7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8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2393" y="4345594"/>
                <a:ext cx="713340" cy="7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6" name="Straight Arrow Connector 35"/>
              <p:cNvCxnSpPr/>
              <p:nvPr/>
            </p:nvCxnSpPr>
            <p:spPr>
              <a:xfrm flipV="1">
                <a:off x="6609581" y="2371779"/>
                <a:ext cx="315435" cy="254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80" name="Picture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928" y="2065478"/>
                <a:ext cx="713341" cy="71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1806770" y="1798766"/>
            <a:ext cx="67822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en-US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Storm</a:t>
            </a:r>
            <a:endParaRPr lang="en-US" sz="6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49742" y="1752600"/>
            <a:ext cx="6782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72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Storm  + Drools</a:t>
            </a:r>
            <a:endParaRPr lang="en-US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714376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Kafka</a:t>
            </a:r>
          </a:p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Spout</a:t>
            </a:r>
          </a:p>
        </p:txBody>
      </p:sp>
      <p:sp>
        <p:nvSpPr>
          <p:cNvPr id="4" name="Pentagon 3"/>
          <p:cNvSpPr/>
          <p:nvPr/>
        </p:nvSpPr>
        <p:spPr>
          <a:xfrm>
            <a:off x="3863976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Pre-process</a:t>
            </a:r>
          </a:p>
        </p:txBody>
      </p:sp>
      <p:sp>
        <p:nvSpPr>
          <p:cNvPr id="5" name="Pentagon 4"/>
          <p:cNvSpPr/>
          <p:nvPr/>
        </p:nvSpPr>
        <p:spPr>
          <a:xfrm>
            <a:off x="7013576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Sessionize</a:t>
            </a:r>
          </a:p>
        </p:txBody>
      </p:sp>
      <p:sp>
        <p:nvSpPr>
          <p:cNvPr id="6" name="Pentagon 5"/>
          <p:cNvSpPr/>
          <p:nvPr/>
        </p:nvSpPr>
        <p:spPr>
          <a:xfrm>
            <a:off x="10163176" y="3576638"/>
            <a:ext cx="2989264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Calculate N/W Speed per Session</a:t>
            </a:r>
          </a:p>
        </p:txBody>
      </p:sp>
      <p:sp>
        <p:nvSpPr>
          <p:cNvPr id="7" name="Pentagon 6"/>
          <p:cNvSpPr/>
          <p:nvPr/>
        </p:nvSpPr>
        <p:spPr>
          <a:xfrm>
            <a:off x="13314415" y="3576638"/>
            <a:ext cx="299085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Update Speed per IP</a:t>
            </a:r>
          </a:p>
        </p:txBody>
      </p:sp>
      <p:sp>
        <p:nvSpPr>
          <p:cNvPr id="8" name="Pentagon 7"/>
          <p:cNvSpPr/>
          <p:nvPr/>
        </p:nvSpPr>
        <p:spPr>
          <a:xfrm>
            <a:off x="16460842" y="3576638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Identify </a:t>
            </a:r>
            <a:r>
              <a:rPr lang="en-US" sz="2900" b="1" dirty="0" smtClean="0">
                <a:solidFill>
                  <a:prstClr val="white"/>
                </a:solidFill>
              </a:rPr>
              <a:t>Suboptimal </a:t>
            </a:r>
            <a:r>
              <a:rPr lang="en-US" sz="2900" b="1" dirty="0">
                <a:solidFill>
                  <a:prstClr val="white"/>
                </a:solidFill>
              </a:rPr>
              <a:t>Speed</a:t>
            </a:r>
          </a:p>
        </p:txBody>
      </p:sp>
      <p:sp>
        <p:nvSpPr>
          <p:cNvPr id="9" name="Pentagon 8"/>
          <p:cNvSpPr/>
          <p:nvPr/>
        </p:nvSpPr>
        <p:spPr>
          <a:xfrm>
            <a:off x="19607266" y="3576638"/>
            <a:ext cx="2989261" cy="1641476"/>
          </a:xfrm>
          <a:prstGeom prst="homePlat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</a:rPr>
              <a:t>Store in Cassandra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73675" y="7762876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98813" y="7116763"/>
            <a:ext cx="1846261" cy="15922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159539" y="7766050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146339" y="7702550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888842" y="7762876"/>
            <a:ext cx="1036637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634413" y="7767638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297777" y="7116764"/>
            <a:ext cx="1846264" cy="15525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656103" y="7116762"/>
            <a:ext cx="1844675" cy="1587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104814" y="7116764"/>
            <a:ext cx="1846261" cy="1625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79065" y="7116779"/>
            <a:ext cx="1844675" cy="15970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24625" y="7116764"/>
            <a:ext cx="1846264" cy="1616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6404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7297739"/>
            <a:ext cx="25146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1989139" y="7773988"/>
            <a:ext cx="1035051" cy="7889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1845587" y="9398000"/>
            <a:ext cx="2305051" cy="2336800"/>
          </a:xfrm>
          <a:prstGeom prst="can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A400">
                    <a:lumMod val="60000"/>
                    <a:lumOff val="40000"/>
                  </a:srgbClr>
                </a:solidFill>
              </a:rPr>
              <a:t>Cassandra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22485349" y="7915276"/>
            <a:ext cx="855664" cy="105251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408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577" y="7623179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0713" y="7653347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3515" y="7613655"/>
            <a:ext cx="955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3865" y="7623179"/>
            <a:ext cx="9540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0905" y="7658103"/>
            <a:ext cx="954088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0552" y="7637479"/>
            <a:ext cx="955675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16241767" y="6773863"/>
            <a:ext cx="2814637" cy="2519362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14" tIns="108807" rIns="217614" bIns="108807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Drools</a:t>
            </a:r>
          </a:p>
        </p:txBody>
      </p:sp>
      <p:sp>
        <p:nvSpPr>
          <p:cNvPr id="16415" name="TextBox 1"/>
          <p:cNvSpPr txBox="1">
            <a:spLocks noChangeArrowheads="1"/>
          </p:cNvSpPr>
          <p:nvPr/>
        </p:nvSpPr>
        <p:spPr bwMode="auto">
          <a:xfrm>
            <a:off x="356394" y="649295"/>
            <a:ext cx="13314363" cy="131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sz="7100" b="1" dirty="0" smtClean="0">
                <a:solidFill>
                  <a:schemeClr val="tx1"/>
                </a:solidFill>
              </a:rPr>
              <a:t>Storm </a:t>
            </a:r>
            <a:r>
              <a:rPr lang="en-US" sz="7100" b="1" dirty="0" smtClean="0">
                <a:solidFill>
                  <a:srgbClr val="92D050"/>
                </a:solidFill>
              </a:rPr>
              <a:t>+</a:t>
            </a:r>
            <a:r>
              <a:rPr lang="en-US" sz="7100" b="1" dirty="0" smtClean="0">
                <a:solidFill>
                  <a:schemeClr val="tx1"/>
                </a:solidFill>
              </a:rPr>
              <a:t> Drools </a:t>
            </a:r>
            <a:endParaRPr lang="en-US" sz="7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 txBox="1">
            <a:spLocks/>
          </p:cNvSpPr>
          <p:nvPr/>
        </p:nvSpPr>
        <p:spPr bwMode="auto">
          <a:xfrm>
            <a:off x="1228726" y="1273177"/>
            <a:ext cx="21882101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/>
          <a:lstStyle>
            <a:lvl1pPr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US" sz="6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Integration with </a:t>
            </a:r>
            <a:r>
              <a:rPr lang="en-US" sz="67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Cassandra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19199" y="2762289"/>
            <a:ext cx="15382875" cy="4337050"/>
          </a:xfrm>
          <a:prstGeom prst="rect">
            <a:avLst/>
          </a:prstGeom>
        </p:spPr>
        <p:txBody>
          <a:bodyPr lIns="217614" tIns="108807" rIns="217614" bIns="108807">
            <a:normAutofit/>
          </a:bodyPr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3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6700" b="1" dirty="0">
                <a:solidFill>
                  <a:srgbClr val="92D050"/>
                </a:solidFill>
              </a:rPr>
              <a:t>Cassandra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4800" dirty="0"/>
              <a:t>Optimal for time series data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4800" dirty="0"/>
              <a:t>Near-linear scalable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4800" dirty="0"/>
              <a:t>Low read/write latency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04604" y="8229600"/>
            <a:ext cx="12106275" cy="434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2862"/>
              </a:spcBef>
              <a:buClr>
                <a:srgbClr val="000000"/>
              </a:buClr>
              <a:buSzPct val="80000"/>
            </a:pPr>
            <a:r>
              <a:rPr lang="en-US" sz="6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Custom Bolt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80000"/>
            </a:pP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Uses Hector API to access Cassandra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80000"/>
            </a:pP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Creates dynamic columns per request 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80000"/>
            </a:pP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Stores relevant network data 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 txBox="1">
            <a:spLocks/>
          </p:cNvSpPr>
          <p:nvPr/>
        </p:nvSpPr>
        <p:spPr bwMode="auto">
          <a:xfrm>
            <a:off x="1300163" y="914400"/>
            <a:ext cx="21880512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 anchor="ctr"/>
          <a:lstStyle>
            <a:lvl1pPr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US" sz="7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Lessons </a:t>
            </a:r>
            <a:r>
              <a:rPr lang="en-US" sz="71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Learned</a:t>
            </a:r>
            <a:endParaRPr lang="en-US" sz="71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28729" y="2833716"/>
            <a:ext cx="13617576" cy="13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marL="679450" indent="-6794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700" dirty="0">
                <a:solidFill>
                  <a:schemeClr val="tx1"/>
                </a:solidFill>
              </a:rPr>
              <a:t>Rebalance Topology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28778" y="4202142"/>
            <a:ext cx="20143789" cy="15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marL="679450" indent="-6794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700" dirty="0">
                <a:solidFill>
                  <a:schemeClr val="tx1"/>
                </a:solidFill>
              </a:rPr>
              <a:t>Tweak Parallelism in bolt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241" y="5700753"/>
            <a:ext cx="12863512" cy="1281568"/>
          </a:xfrm>
          <a:prstGeom prst="rect">
            <a:avLst/>
          </a:prstGeom>
          <a:noFill/>
        </p:spPr>
        <p:txBody>
          <a:bodyPr lIns="217614" tIns="108807" rIns="217614" bIns="108807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680056" indent="-680056">
              <a:buFont typeface="Arial" pitchFamily="34" charset="0"/>
              <a:buChar char="•"/>
              <a:defRPr/>
            </a:pPr>
            <a:r>
              <a:rPr lang="en-US" sz="5700" dirty="0">
                <a:solidFill>
                  <a:schemeClr val="tx1"/>
                </a:solidFill>
              </a:rPr>
              <a:t>Isolation of Topologies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5290" y="7213630"/>
            <a:ext cx="13758861" cy="10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marL="815975" indent="-815975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5700">
                <a:solidFill>
                  <a:schemeClr val="tx1"/>
                </a:solidFill>
              </a:rPr>
              <a:t>Use TimeUUIDUtils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767" y="8518565"/>
            <a:ext cx="15274925" cy="1281568"/>
          </a:xfrm>
          <a:prstGeom prst="rect">
            <a:avLst/>
          </a:prstGeom>
          <a:noFill/>
        </p:spPr>
        <p:txBody>
          <a:bodyPr lIns="217614" tIns="108807" rIns="217614" bIns="108807">
            <a:spAutoFit/>
          </a:bodyPr>
          <a:lstStyle/>
          <a:p>
            <a:pPr marL="816039" indent="-816039">
              <a:buFont typeface="Arial" pitchFamily="34" charset="0"/>
              <a:buChar char="•"/>
              <a:defRPr/>
            </a:pPr>
            <a:r>
              <a:rPr lang="en-US" sz="5700" dirty="0">
                <a:solidFill>
                  <a:schemeClr val="tx1"/>
                </a:solidFill>
              </a:rPr>
              <a:t>Log4j level set to INFO by default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1863" y="6199097"/>
            <a:ext cx="12120275" cy="1317806"/>
          </a:xfrm>
        </p:spPr>
        <p:txBody>
          <a:bodyPr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WHY </a:t>
            </a:r>
            <a:r>
              <a:rPr lang="en-US" sz="9600" b="1" dirty="0" smtClean="0">
                <a:solidFill>
                  <a:schemeClr val="accent1"/>
                </a:solidFill>
              </a:rPr>
              <a:t>REAL-TIME</a:t>
            </a:r>
            <a:r>
              <a:rPr lang="en-US" sz="9600" b="1" dirty="0" smtClean="0">
                <a:solidFill>
                  <a:schemeClr val="tx1"/>
                </a:solidFill>
              </a:rPr>
              <a:t>?</a:t>
            </a:r>
            <a:endParaRPr lang="en-US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9296400" y="5715000"/>
            <a:ext cx="4102893" cy="2285991"/>
          </a:xfrm>
          <a:prstGeom prst="rect">
            <a:avLst/>
          </a:prstGeom>
        </p:spPr>
        <p:txBody>
          <a:bodyPr lIns="217614" tIns="108807" rIns="217614" bIns="108807" anchor="ctr"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just">
              <a:defRPr/>
            </a:pPr>
            <a:r>
              <a:rPr lang="en-US" sz="9600" cap="all" dirty="0" smtClean="0"/>
              <a:t>DEMO</a:t>
            </a:r>
            <a:endParaRPr lang="en-US" sz="9600" cap="all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51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 txBox="1">
            <a:spLocks/>
          </p:cNvSpPr>
          <p:nvPr/>
        </p:nvSpPr>
        <p:spPr bwMode="auto">
          <a:xfrm>
            <a:off x="1404049" y="914400"/>
            <a:ext cx="21880512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 anchor="ctr"/>
          <a:lstStyle>
            <a:lvl1pPr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US" sz="7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 </a:t>
            </a:r>
            <a:r>
              <a:rPr lang="en-US" sz="71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Steps</a:t>
            </a:r>
            <a:endParaRPr lang="en-US" sz="71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28729" y="2833716"/>
            <a:ext cx="13617576" cy="13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marL="679450" indent="-6794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700" dirty="0" smtClean="0">
                <a:solidFill>
                  <a:schemeClr val="tx1"/>
                </a:solidFill>
              </a:rPr>
              <a:t> Trident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28778" y="4202142"/>
            <a:ext cx="20143789" cy="15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marL="679450" indent="-6794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5700" dirty="0" smtClean="0">
                <a:solidFill>
                  <a:schemeClr val="tx1"/>
                </a:solidFill>
              </a:rPr>
              <a:t> Externalizing Rules </a:t>
            </a:r>
            <a:endParaRPr lang="en-US" sz="57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241" y="5700753"/>
            <a:ext cx="12863512" cy="1281568"/>
          </a:xfrm>
          <a:prstGeom prst="rect">
            <a:avLst/>
          </a:prstGeom>
          <a:noFill/>
        </p:spPr>
        <p:txBody>
          <a:bodyPr lIns="217614" tIns="108807" rIns="217614" bIns="108807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680056" indent="-680056">
              <a:buFont typeface="Arial" pitchFamily="34" charset="0"/>
              <a:buChar char="•"/>
              <a:defRPr/>
            </a:pPr>
            <a:r>
              <a:rPr lang="en-US" sz="5700" dirty="0" smtClean="0">
                <a:solidFill>
                  <a:schemeClr val="tx1"/>
                </a:solidFill>
              </a:rPr>
              <a:t> Predictive Models</a:t>
            </a:r>
            <a:endParaRPr lang="en-US" sz="57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5290" y="7213630"/>
            <a:ext cx="13758861" cy="10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14" tIns="108807" rIns="217614" bIns="108807">
            <a:spAutoFit/>
          </a:bodyPr>
          <a:lstStyle>
            <a:lvl1pPr marL="815975" indent="-815975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5700" dirty="0" smtClean="0">
                <a:solidFill>
                  <a:schemeClr val="tx1"/>
                </a:solidFill>
              </a:rPr>
              <a:t>Real-Time Notifications</a:t>
            </a:r>
            <a:endParaRPr lang="en-US" sz="5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9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54099" y="3546737"/>
            <a:ext cx="14370104" cy="7422356"/>
            <a:chOff x="1025646" y="1757140"/>
            <a:chExt cx="5388789" cy="3711178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400069" y="2816736"/>
              <a:ext cx="1569115" cy="1396388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0" y="0"/>
                </a:cxn>
                <a:cxn ang="0">
                  <a:pos x="137" y="72"/>
                </a:cxn>
                <a:cxn ang="0">
                  <a:pos x="118" y="121"/>
                </a:cxn>
                <a:cxn ang="0">
                  <a:pos x="100" y="171"/>
                </a:cxn>
                <a:cxn ang="0">
                  <a:pos x="87" y="223"/>
                </a:cxn>
                <a:cxn ang="0">
                  <a:pos x="77" y="275"/>
                </a:cxn>
                <a:cxn ang="0">
                  <a:pos x="72" y="327"/>
                </a:cxn>
                <a:cxn ang="0">
                  <a:pos x="71" y="379"/>
                </a:cxn>
                <a:cxn ang="0">
                  <a:pos x="73" y="431"/>
                </a:cxn>
                <a:cxn ang="0">
                  <a:pos x="80" y="483"/>
                </a:cxn>
                <a:cxn ang="0">
                  <a:pos x="91" y="536"/>
                </a:cxn>
                <a:cxn ang="0">
                  <a:pos x="105" y="587"/>
                </a:cxn>
                <a:cxn ang="0">
                  <a:pos x="123" y="636"/>
                </a:cxn>
                <a:cxn ang="0">
                  <a:pos x="145" y="685"/>
                </a:cxn>
                <a:cxn ang="0">
                  <a:pos x="318" y="498"/>
                </a:cxn>
                <a:cxn ang="0">
                  <a:pos x="541" y="530"/>
                </a:cxn>
                <a:cxn ang="0">
                  <a:pos x="525" y="494"/>
                </a:cxn>
                <a:cxn ang="0">
                  <a:pos x="514" y="458"/>
                </a:cxn>
                <a:cxn ang="0">
                  <a:pos x="507" y="420"/>
                </a:cxn>
                <a:cxn ang="0">
                  <a:pos x="503" y="382"/>
                </a:cxn>
                <a:cxn ang="0">
                  <a:pos x="503" y="343"/>
                </a:cxn>
                <a:cxn ang="0">
                  <a:pos x="509" y="305"/>
                </a:cxn>
                <a:cxn ang="0">
                  <a:pos x="518" y="268"/>
                </a:cxn>
                <a:cxn ang="0">
                  <a:pos x="667" y="345"/>
                </a:cxn>
                <a:cxn ang="0">
                  <a:pos x="440" y="0"/>
                </a:cxn>
              </a:cxnLst>
              <a:rect l="0" t="0" r="r" b="b"/>
              <a:pathLst>
                <a:path w="668" h="686">
                  <a:moveTo>
                    <a:pt x="440" y="0"/>
                  </a:moveTo>
                  <a:lnTo>
                    <a:pt x="0" y="0"/>
                  </a:lnTo>
                  <a:lnTo>
                    <a:pt x="137" y="72"/>
                  </a:lnTo>
                  <a:lnTo>
                    <a:pt x="118" y="121"/>
                  </a:lnTo>
                  <a:lnTo>
                    <a:pt x="100" y="171"/>
                  </a:lnTo>
                  <a:lnTo>
                    <a:pt x="87" y="223"/>
                  </a:lnTo>
                  <a:lnTo>
                    <a:pt x="77" y="275"/>
                  </a:lnTo>
                  <a:lnTo>
                    <a:pt x="72" y="327"/>
                  </a:lnTo>
                  <a:lnTo>
                    <a:pt x="71" y="379"/>
                  </a:lnTo>
                  <a:lnTo>
                    <a:pt x="73" y="431"/>
                  </a:lnTo>
                  <a:lnTo>
                    <a:pt x="80" y="483"/>
                  </a:lnTo>
                  <a:lnTo>
                    <a:pt x="91" y="536"/>
                  </a:lnTo>
                  <a:lnTo>
                    <a:pt x="105" y="587"/>
                  </a:lnTo>
                  <a:lnTo>
                    <a:pt x="123" y="636"/>
                  </a:lnTo>
                  <a:lnTo>
                    <a:pt x="145" y="685"/>
                  </a:lnTo>
                  <a:lnTo>
                    <a:pt x="318" y="498"/>
                  </a:lnTo>
                  <a:lnTo>
                    <a:pt x="541" y="530"/>
                  </a:lnTo>
                  <a:lnTo>
                    <a:pt x="525" y="494"/>
                  </a:lnTo>
                  <a:lnTo>
                    <a:pt x="514" y="458"/>
                  </a:lnTo>
                  <a:lnTo>
                    <a:pt x="507" y="420"/>
                  </a:lnTo>
                  <a:lnTo>
                    <a:pt x="503" y="382"/>
                  </a:lnTo>
                  <a:lnTo>
                    <a:pt x="503" y="343"/>
                  </a:lnTo>
                  <a:lnTo>
                    <a:pt x="509" y="305"/>
                  </a:lnTo>
                  <a:lnTo>
                    <a:pt x="518" y="268"/>
                  </a:lnTo>
                  <a:lnTo>
                    <a:pt x="667" y="345"/>
                  </a:lnTo>
                  <a:lnTo>
                    <a:pt x="44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6350" cap="rnd" cmpd="sng">
              <a:noFill/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25646" y="1757140"/>
              <a:ext cx="3707573" cy="1519445"/>
            </a:xfrm>
            <a:custGeom>
              <a:avLst/>
              <a:gdLst/>
              <a:ahLst/>
              <a:cxnLst>
                <a:cxn ang="0">
                  <a:pos x="0" y="563"/>
                </a:cxn>
                <a:cxn ang="0">
                  <a:pos x="1031" y="563"/>
                </a:cxn>
                <a:cxn ang="0">
                  <a:pos x="1195" y="715"/>
                </a:cxn>
                <a:cxn ang="0">
                  <a:pos x="1222" y="680"/>
                </a:cxn>
                <a:cxn ang="0">
                  <a:pos x="1251" y="648"/>
                </a:cxn>
                <a:cxn ang="0">
                  <a:pos x="1283" y="617"/>
                </a:cxn>
                <a:cxn ang="0">
                  <a:pos x="1317" y="590"/>
                </a:cxn>
                <a:cxn ang="0">
                  <a:pos x="1351" y="568"/>
                </a:cxn>
                <a:cxn ang="0">
                  <a:pos x="1386" y="550"/>
                </a:cxn>
                <a:cxn ang="0">
                  <a:pos x="1425" y="535"/>
                </a:cxn>
                <a:cxn ang="0">
                  <a:pos x="1463" y="523"/>
                </a:cxn>
                <a:cxn ang="0">
                  <a:pos x="1503" y="514"/>
                </a:cxn>
                <a:cxn ang="0">
                  <a:pos x="1527" y="660"/>
                </a:cxn>
                <a:cxn ang="0">
                  <a:pos x="1698" y="307"/>
                </a:cxn>
                <a:cxn ang="0">
                  <a:pos x="1441" y="0"/>
                </a:cxn>
                <a:cxn ang="0">
                  <a:pos x="1442" y="127"/>
                </a:cxn>
                <a:cxn ang="0">
                  <a:pos x="0" y="127"/>
                </a:cxn>
                <a:cxn ang="0">
                  <a:pos x="0" y="563"/>
                </a:cxn>
              </a:cxnLst>
              <a:rect l="0" t="0" r="r" b="b"/>
              <a:pathLst>
                <a:path w="1699" h="716">
                  <a:moveTo>
                    <a:pt x="0" y="563"/>
                  </a:moveTo>
                  <a:lnTo>
                    <a:pt x="1031" y="563"/>
                  </a:lnTo>
                  <a:lnTo>
                    <a:pt x="1195" y="715"/>
                  </a:lnTo>
                  <a:lnTo>
                    <a:pt x="1222" y="680"/>
                  </a:lnTo>
                  <a:lnTo>
                    <a:pt x="1251" y="648"/>
                  </a:lnTo>
                  <a:lnTo>
                    <a:pt x="1283" y="617"/>
                  </a:lnTo>
                  <a:lnTo>
                    <a:pt x="1317" y="590"/>
                  </a:lnTo>
                  <a:lnTo>
                    <a:pt x="1351" y="568"/>
                  </a:lnTo>
                  <a:lnTo>
                    <a:pt x="1386" y="550"/>
                  </a:lnTo>
                  <a:lnTo>
                    <a:pt x="1425" y="535"/>
                  </a:lnTo>
                  <a:lnTo>
                    <a:pt x="1463" y="523"/>
                  </a:lnTo>
                  <a:lnTo>
                    <a:pt x="1503" y="514"/>
                  </a:lnTo>
                  <a:lnTo>
                    <a:pt x="1527" y="660"/>
                  </a:lnTo>
                  <a:lnTo>
                    <a:pt x="1698" y="307"/>
                  </a:lnTo>
                  <a:lnTo>
                    <a:pt x="1441" y="0"/>
                  </a:lnTo>
                  <a:lnTo>
                    <a:pt x="1442" y="127"/>
                  </a:lnTo>
                  <a:lnTo>
                    <a:pt x="0" y="127"/>
                  </a:lnTo>
                  <a:lnTo>
                    <a:pt x="0" y="563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6350" cap="rnd" cmpd="sng">
              <a:noFill/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452505" y="1999370"/>
              <a:ext cx="1866825" cy="1277215"/>
            </a:xfrm>
            <a:custGeom>
              <a:avLst/>
              <a:gdLst/>
              <a:ahLst/>
              <a:cxnLst>
                <a:cxn ang="0">
                  <a:pos x="190" y="625"/>
                </a:cxn>
                <a:cxn ang="0">
                  <a:pos x="647" y="626"/>
                </a:cxn>
                <a:cxn ang="0">
                  <a:pos x="720" y="512"/>
                </a:cxn>
                <a:cxn ang="0">
                  <a:pos x="788" y="398"/>
                </a:cxn>
                <a:cxn ang="0">
                  <a:pos x="854" y="279"/>
                </a:cxn>
                <a:cxn ang="0">
                  <a:pos x="717" y="351"/>
                </a:cxn>
                <a:cxn ang="0">
                  <a:pos x="682" y="307"/>
                </a:cxn>
                <a:cxn ang="0">
                  <a:pos x="645" y="264"/>
                </a:cxn>
                <a:cxn ang="0">
                  <a:pos x="603" y="224"/>
                </a:cxn>
                <a:cxn ang="0">
                  <a:pos x="558" y="187"/>
                </a:cxn>
                <a:cxn ang="0">
                  <a:pos x="511" y="153"/>
                </a:cxn>
                <a:cxn ang="0">
                  <a:pos x="460" y="122"/>
                </a:cxn>
                <a:cxn ang="0">
                  <a:pos x="408" y="94"/>
                </a:cxn>
                <a:cxn ang="0">
                  <a:pos x="354" y="69"/>
                </a:cxn>
                <a:cxn ang="0">
                  <a:pos x="298" y="49"/>
                </a:cxn>
                <a:cxn ang="0">
                  <a:pos x="240" y="31"/>
                </a:cxn>
                <a:cxn ang="0">
                  <a:pos x="182" y="17"/>
                </a:cxn>
                <a:cxn ang="0">
                  <a:pos x="122" y="7"/>
                </a:cxn>
                <a:cxn ang="0">
                  <a:pos x="61" y="1"/>
                </a:cxn>
                <a:cxn ang="0">
                  <a:pos x="0" y="0"/>
                </a:cxn>
                <a:cxn ang="0">
                  <a:pos x="162" y="181"/>
                </a:cxn>
                <a:cxn ang="0">
                  <a:pos x="62" y="392"/>
                </a:cxn>
                <a:cxn ang="0">
                  <a:pos x="103" y="399"/>
                </a:cxn>
                <a:cxn ang="0">
                  <a:pos x="143" y="411"/>
                </a:cxn>
                <a:cxn ang="0">
                  <a:pos x="182" y="426"/>
                </a:cxn>
                <a:cxn ang="0">
                  <a:pos x="218" y="444"/>
                </a:cxn>
                <a:cxn ang="0">
                  <a:pos x="253" y="466"/>
                </a:cxn>
                <a:cxn ang="0">
                  <a:pos x="285" y="490"/>
                </a:cxn>
                <a:cxn ang="0">
                  <a:pos x="315" y="516"/>
                </a:cxn>
                <a:cxn ang="0">
                  <a:pos x="343" y="545"/>
                </a:cxn>
                <a:cxn ang="0">
                  <a:pos x="190" y="625"/>
                </a:cxn>
              </a:cxnLst>
              <a:rect l="0" t="0" r="r" b="b"/>
              <a:pathLst>
                <a:path w="855" h="627">
                  <a:moveTo>
                    <a:pt x="190" y="625"/>
                  </a:moveTo>
                  <a:lnTo>
                    <a:pt x="647" y="626"/>
                  </a:lnTo>
                  <a:lnTo>
                    <a:pt x="720" y="512"/>
                  </a:lnTo>
                  <a:lnTo>
                    <a:pt x="788" y="398"/>
                  </a:lnTo>
                  <a:lnTo>
                    <a:pt x="854" y="279"/>
                  </a:lnTo>
                  <a:lnTo>
                    <a:pt x="717" y="351"/>
                  </a:lnTo>
                  <a:lnTo>
                    <a:pt x="682" y="307"/>
                  </a:lnTo>
                  <a:lnTo>
                    <a:pt x="645" y="264"/>
                  </a:lnTo>
                  <a:lnTo>
                    <a:pt x="603" y="224"/>
                  </a:lnTo>
                  <a:lnTo>
                    <a:pt x="558" y="187"/>
                  </a:lnTo>
                  <a:lnTo>
                    <a:pt x="511" y="153"/>
                  </a:lnTo>
                  <a:lnTo>
                    <a:pt x="460" y="122"/>
                  </a:lnTo>
                  <a:lnTo>
                    <a:pt x="408" y="94"/>
                  </a:lnTo>
                  <a:lnTo>
                    <a:pt x="354" y="69"/>
                  </a:lnTo>
                  <a:lnTo>
                    <a:pt x="298" y="49"/>
                  </a:lnTo>
                  <a:lnTo>
                    <a:pt x="240" y="31"/>
                  </a:lnTo>
                  <a:lnTo>
                    <a:pt x="182" y="17"/>
                  </a:lnTo>
                  <a:lnTo>
                    <a:pt x="122" y="7"/>
                  </a:lnTo>
                  <a:lnTo>
                    <a:pt x="61" y="1"/>
                  </a:lnTo>
                  <a:lnTo>
                    <a:pt x="0" y="0"/>
                  </a:lnTo>
                  <a:lnTo>
                    <a:pt x="162" y="181"/>
                  </a:lnTo>
                  <a:lnTo>
                    <a:pt x="62" y="392"/>
                  </a:lnTo>
                  <a:lnTo>
                    <a:pt x="103" y="399"/>
                  </a:lnTo>
                  <a:lnTo>
                    <a:pt x="143" y="411"/>
                  </a:lnTo>
                  <a:lnTo>
                    <a:pt x="182" y="426"/>
                  </a:lnTo>
                  <a:lnTo>
                    <a:pt x="218" y="444"/>
                  </a:lnTo>
                  <a:lnTo>
                    <a:pt x="253" y="466"/>
                  </a:lnTo>
                  <a:lnTo>
                    <a:pt x="285" y="490"/>
                  </a:lnTo>
                  <a:lnTo>
                    <a:pt x="315" y="516"/>
                  </a:lnTo>
                  <a:lnTo>
                    <a:pt x="343" y="545"/>
                  </a:lnTo>
                  <a:lnTo>
                    <a:pt x="190" y="625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 cap="rnd" cmpd="sng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983254" y="2937203"/>
              <a:ext cx="1431181" cy="1534991"/>
            </a:xfrm>
            <a:custGeom>
              <a:avLst/>
              <a:gdLst/>
              <a:ahLst/>
              <a:cxnLst>
                <a:cxn ang="0">
                  <a:pos x="202" y="752"/>
                </a:cxn>
                <a:cxn ang="0">
                  <a:pos x="655" y="744"/>
                </a:cxn>
                <a:cxn ang="0">
                  <a:pos x="514" y="671"/>
                </a:cxn>
                <a:cxn ang="0">
                  <a:pos x="541" y="623"/>
                </a:cxn>
                <a:cxn ang="0">
                  <a:pos x="564" y="573"/>
                </a:cxn>
                <a:cxn ang="0">
                  <a:pos x="584" y="523"/>
                </a:cxn>
                <a:cxn ang="0">
                  <a:pos x="596" y="470"/>
                </a:cxn>
                <a:cxn ang="0">
                  <a:pos x="608" y="417"/>
                </a:cxn>
                <a:cxn ang="0">
                  <a:pos x="614" y="364"/>
                </a:cxn>
                <a:cxn ang="0">
                  <a:pos x="616" y="311"/>
                </a:cxn>
                <a:cxn ang="0">
                  <a:pos x="614" y="257"/>
                </a:cxn>
                <a:cxn ang="0">
                  <a:pos x="607" y="204"/>
                </a:cxn>
                <a:cxn ang="0">
                  <a:pos x="596" y="151"/>
                </a:cxn>
                <a:cxn ang="0">
                  <a:pos x="582" y="99"/>
                </a:cxn>
                <a:cxn ang="0">
                  <a:pos x="562" y="49"/>
                </a:cxn>
                <a:cxn ang="0">
                  <a:pos x="539" y="0"/>
                </a:cxn>
                <a:cxn ang="0">
                  <a:pos x="419" y="193"/>
                </a:cxn>
                <a:cxn ang="0">
                  <a:pos x="160" y="189"/>
                </a:cxn>
                <a:cxn ang="0">
                  <a:pos x="171" y="224"/>
                </a:cxn>
                <a:cxn ang="0">
                  <a:pos x="178" y="261"/>
                </a:cxn>
                <a:cxn ang="0">
                  <a:pos x="181" y="298"/>
                </a:cxn>
                <a:cxn ang="0">
                  <a:pos x="180" y="335"/>
                </a:cxn>
                <a:cxn ang="0">
                  <a:pos x="176" y="372"/>
                </a:cxn>
                <a:cxn ang="0">
                  <a:pos x="167" y="408"/>
                </a:cxn>
                <a:cxn ang="0">
                  <a:pos x="156" y="444"/>
                </a:cxn>
                <a:cxn ang="0">
                  <a:pos x="139" y="477"/>
                </a:cxn>
                <a:cxn ang="0">
                  <a:pos x="0" y="409"/>
                </a:cxn>
                <a:cxn ang="0">
                  <a:pos x="202" y="752"/>
                </a:cxn>
              </a:cxnLst>
              <a:rect l="0" t="0" r="r" b="b"/>
              <a:pathLst>
                <a:path w="656" h="753">
                  <a:moveTo>
                    <a:pt x="202" y="752"/>
                  </a:moveTo>
                  <a:lnTo>
                    <a:pt x="655" y="744"/>
                  </a:lnTo>
                  <a:lnTo>
                    <a:pt x="514" y="671"/>
                  </a:lnTo>
                  <a:lnTo>
                    <a:pt x="541" y="623"/>
                  </a:lnTo>
                  <a:lnTo>
                    <a:pt x="564" y="573"/>
                  </a:lnTo>
                  <a:lnTo>
                    <a:pt x="584" y="523"/>
                  </a:lnTo>
                  <a:lnTo>
                    <a:pt x="596" y="470"/>
                  </a:lnTo>
                  <a:lnTo>
                    <a:pt x="608" y="417"/>
                  </a:lnTo>
                  <a:lnTo>
                    <a:pt x="614" y="364"/>
                  </a:lnTo>
                  <a:lnTo>
                    <a:pt x="616" y="311"/>
                  </a:lnTo>
                  <a:lnTo>
                    <a:pt x="614" y="257"/>
                  </a:lnTo>
                  <a:lnTo>
                    <a:pt x="607" y="204"/>
                  </a:lnTo>
                  <a:lnTo>
                    <a:pt x="596" y="151"/>
                  </a:lnTo>
                  <a:lnTo>
                    <a:pt x="582" y="99"/>
                  </a:lnTo>
                  <a:lnTo>
                    <a:pt x="562" y="49"/>
                  </a:lnTo>
                  <a:lnTo>
                    <a:pt x="539" y="0"/>
                  </a:lnTo>
                  <a:lnTo>
                    <a:pt x="419" y="193"/>
                  </a:lnTo>
                  <a:lnTo>
                    <a:pt x="160" y="189"/>
                  </a:lnTo>
                  <a:lnTo>
                    <a:pt x="171" y="224"/>
                  </a:lnTo>
                  <a:lnTo>
                    <a:pt x="178" y="261"/>
                  </a:lnTo>
                  <a:lnTo>
                    <a:pt x="181" y="298"/>
                  </a:lnTo>
                  <a:lnTo>
                    <a:pt x="180" y="335"/>
                  </a:lnTo>
                  <a:lnTo>
                    <a:pt x="176" y="372"/>
                  </a:lnTo>
                  <a:lnTo>
                    <a:pt x="167" y="408"/>
                  </a:lnTo>
                  <a:lnTo>
                    <a:pt x="156" y="444"/>
                  </a:lnTo>
                  <a:lnTo>
                    <a:pt x="139" y="477"/>
                  </a:lnTo>
                  <a:lnTo>
                    <a:pt x="0" y="409"/>
                  </a:lnTo>
                  <a:lnTo>
                    <a:pt x="202" y="752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82821" y="4064158"/>
              <a:ext cx="1874495" cy="14041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15" y="689"/>
                </a:cxn>
                <a:cxn ang="0">
                  <a:pos x="215" y="531"/>
                </a:cxn>
                <a:cxn ang="0">
                  <a:pos x="272" y="526"/>
                </a:cxn>
                <a:cxn ang="0">
                  <a:pos x="330" y="517"/>
                </a:cxn>
                <a:cxn ang="0">
                  <a:pos x="387" y="506"/>
                </a:cxn>
                <a:cxn ang="0">
                  <a:pos x="442" y="491"/>
                </a:cxn>
                <a:cxn ang="0">
                  <a:pos x="496" y="472"/>
                </a:cxn>
                <a:cxn ang="0">
                  <a:pos x="549" y="451"/>
                </a:cxn>
                <a:cxn ang="0">
                  <a:pos x="599" y="426"/>
                </a:cxn>
                <a:cxn ang="0">
                  <a:pos x="650" y="399"/>
                </a:cxn>
                <a:cxn ang="0">
                  <a:pos x="695" y="367"/>
                </a:cxn>
                <a:cxn ang="0">
                  <a:pos x="741" y="334"/>
                </a:cxn>
                <a:cxn ang="0">
                  <a:pos x="783" y="297"/>
                </a:cxn>
                <a:cxn ang="0">
                  <a:pos x="823" y="257"/>
                </a:cxn>
                <a:cxn ang="0">
                  <a:pos x="859" y="217"/>
                </a:cxn>
                <a:cxn ang="0">
                  <a:pos x="598" y="229"/>
                </a:cxn>
                <a:cxn ang="0">
                  <a:pos x="480" y="23"/>
                </a:cxn>
                <a:cxn ang="0">
                  <a:pos x="456" y="44"/>
                </a:cxn>
                <a:cxn ang="0">
                  <a:pos x="429" y="64"/>
                </a:cxn>
                <a:cxn ang="0">
                  <a:pos x="397" y="83"/>
                </a:cxn>
                <a:cxn ang="0">
                  <a:pos x="364" y="102"/>
                </a:cxn>
                <a:cxn ang="0">
                  <a:pos x="328" y="116"/>
                </a:cxn>
                <a:cxn ang="0">
                  <a:pos x="292" y="128"/>
                </a:cxn>
                <a:cxn ang="0">
                  <a:pos x="255" y="137"/>
                </a:cxn>
                <a:cxn ang="0">
                  <a:pos x="215" y="143"/>
                </a:cxn>
                <a:cxn ang="0">
                  <a:pos x="215" y="0"/>
                </a:cxn>
                <a:cxn ang="0">
                  <a:pos x="0" y="344"/>
                </a:cxn>
              </a:cxnLst>
              <a:rect l="0" t="0" r="r" b="b"/>
              <a:pathLst>
                <a:path w="860" h="690">
                  <a:moveTo>
                    <a:pt x="0" y="344"/>
                  </a:moveTo>
                  <a:lnTo>
                    <a:pt x="215" y="689"/>
                  </a:lnTo>
                  <a:lnTo>
                    <a:pt x="215" y="531"/>
                  </a:lnTo>
                  <a:lnTo>
                    <a:pt x="272" y="526"/>
                  </a:lnTo>
                  <a:lnTo>
                    <a:pt x="330" y="517"/>
                  </a:lnTo>
                  <a:lnTo>
                    <a:pt x="387" y="506"/>
                  </a:lnTo>
                  <a:lnTo>
                    <a:pt x="442" y="491"/>
                  </a:lnTo>
                  <a:lnTo>
                    <a:pt x="496" y="472"/>
                  </a:lnTo>
                  <a:lnTo>
                    <a:pt x="549" y="451"/>
                  </a:lnTo>
                  <a:lnTo>
                    <a:pt x="599" y="426"/>
                  </a:lnTo>
                  <a:lnTo>
                    <a:pt x="650" y="399"/>
                  </a:lnTo>
                  <a:lnTo>
                    <a:pt x="695" y="367"/>
                  </a:lnTo>
                  <a:lnTo>
                    <a:pt x="741" y="334"/>
                  </a:lnTo>
                  <a:lnTo>
                    <a:pt x="783" y="297"/>
                  </a:lnTo>
                  <a:lnTo>
                    <a:pt x="823" y="257"/>
                  </a:lnTo>
                  <a:lnTo>
                    <a:pt x="859" y="217"/>
                  </a:lnTo>
                  <a:lnTo>
                    <a:pt x="598" y="229"/>
                  </a:lnTo>
                  <a:lnTo>
                    <a:pt x="480" y="23"/>
                  </a:lnTo>
                  <a:lnTo>
                    <a:pt x="456" y="44"/>
                  </a:lnTo>
                  <a:lnTo>
                    <a:pt x="429" y="64"/>
                  </a:lnTo>
                  <a:lnTo>
                    <a:pt x="397" y="83"/>
                  </a:lnTo>
                  <a:lnTo>
                    <a:pt x="364" y="102"/>
                  </a:lnTo>
                  <a:lnTo>
                    <a:pt x="328" y="116"/>
                  </a:lnTo>
                  <a:lnTo>
                    <a:pt x="292" y="128"/>
                  </a:lnTo>
                  <a:lnTo>
                    <a:pt x="255" y="137"/>
                  </a:lnTo>
                  <a:lnTo>
                    <a:pt x="215" y="143"/>
                  </a:lnTo>
                  <a:lnTo>
                    <a:pt x="215" y="0"/>
                  </a:lnTo>
                  <a:lnTo>
                    <a:pt x="0" y="34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635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19608" y="3881892"/>
              <a:ext cx="1777856" cy="1255194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0" y="310"/>
                </a:cxn>
                <a:cxn ang="0">
                  <a:pos x="159" y="257"/>
                </a:cxn>
                <a:cxn ang="0">
                  <a:pos x="193" y="303"/>
                </a:cxn>
                <a:cxn ang="0">
                  <a:pos x="232" y="345"/>
                </a:cxn>
                <a:cxn ang="0">
                  <a:pos x="272" y="385"/>
                </a:cxn>
                <a:cxn ang="0">
                  <a:pos x="315" y="422"/>
                </a:cxn>
                <a:cxn ang="0">
                  <a:pos x="362" y="457"/>
                </a:cxn>
                <a:cxn ang="0">
                  <a:pos x="411" y="488"/>
                </a:cxn>
                <a:cxn ang="0">
                  <a:pos x="463" y="517"/>
                </a:cxn>
                <a:cxn ang="0">
                  <a:pos x="515" y="542"/>
                </a:cxn>
                <a:cxn ang="0">
                  <a:pos x="572" y="564"/>
                </a:cxn>
                <a:cxn ang="0">
                  <a:pos x="628" y="582"/>
                </a:cxn>
                <a:cxn ang="0">
                  <a:pos x="688" y="597"/>
                </a:cxn>
                <a:cxn ang="0">
                  <a:pos x="746" y="607"/>
                </a:cxn>
                <a:cxn ang="0">
                  <a:pos x="806" y="615"/>
                </a:cxn>
                <a:cxn ang="0">
                  <a:pos x="689" y="435"/>
                </a:cxn>
                <a:cxn ang="0">
                  <a:pos x="815" y="225"/>
                </a:cxn>
                <a:cxn ang="0">
                  <a:pos x="772" y="217"/>
                </a:cxn>
                <a:cxn ang="0">
                  <a:pos x="731" y="205"/>
                </a:cxn>
                <a:cxn ang="0">
                  <a:pos x="690" y="188"/>
                </a:cxn>
                <a:cxn ang="0">
                  <a:pos x="653" y="169"/>
                </a:cxn>
                <a:cxn ang="0">
                  <a:pos x="617" y="145"/>
                </a:cxn>
                <a:cxn ang="0">
                  <a:pos x="585" y="120"/>
                </a:cxn>
                <a:cxn ang="0">
                  <a:pos x="721" y="74"/>
                </a:cxn>
                <a:cxn ang="0">
                  <a:pos x="286" y="0"/>
                </a:cxn>
              </a:cxnLst>
              <a:rect l="0" t="0" r="r" b="b"/>
              <a:pathLst>
                <a:path w="816" h="616">
                  <a:moveTo>
                    <a:pt x="286" y="0"/>
                  </a:moveTo>
                  <a:lnTo>
                    <a:pt x="0" y="310"/>
                  </a:lnTo>
                  <a:lnTo>
                    <a:pt x="159" y="257"/>
                  </a:lnTo>
                  <a:lnTo>
                    <a:pt x="193" y="303"/>
                  </a:lnTo>
                  <a:lnTo>
                    <a:pt x="232" y="345"/>
                  </a:lnTo>
                  <a:lnTo>
                    <a:pt x="272" y="385"/>
                  </a:lnTo>
                  <a:lnTo>
                    <a:pt x="315" y="422"/>
                  </a:lnTo>
                  <a:lnTo>
                    <a:pt x="362" y="457"/>
                  </a:lnTo>
                  <a:lnTo>
                    <a:pt x="411" y="488"/>
                  </a:lnTo>
                  <a:lnTo>
                    <a:pt x="463" y="517"/>
                  </a:lnTo>
                  <a:lnTo>
                    <a:pt x="515" y="542"/>
                  </a:lnTo>
                  <a:lnTo>
                    <a:pt x="572" y="564"/>
                  </a:lnTo>
                  <a:lnTo>
                    <a:pt x="628" y="582"/>
                  </a:lnTo>
                  <a:lnTo>
                    <a:pt x="688" y="597"/>
                  </a:lnTo>
                  <a:lnTo>
                    <a:pt x="746" y="607"/>
                  </a:lnTo>
                  <a:lnTo>
                    <a:pt x="806" y="615"/>
                  </a:lnTo>
                  <a:lnTo>
                    <a:pt x="689" y="435"/>
                  </a:lnTo>
                  <a:lnTo>
                    <a:pt x="815" y="225"/>
                  </a:lnTo>
                  <a:lnTo>
                    <a:pt x="772" y="217"/>
                  </a:lnTo>
                  <a:lnTo>
                    <a:pt x="731" y="205"/>
                  </a:lnTo>
                  <a:lnTo>
                    <a:pt x="690" y="188"/>
                  </a:lnTo>
                  <a:lnTo>
                    <a:pt x="653" y="169"/>
                  </a:lnTo>
                  <a:lnTo>
                    <a:pt x="617" y="145"/>
                  </a:lnTo>
                  <a:lnTo>
                    <a:pt x="585" y="120"/>
                  </a:lnTo>
                  <a:lnTo>
                    <a:pt x="721" y="74"/>
                  </a:lnTo>
                  <a:lnTo>
                    <a:pt x="286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452505" y="4648361"/>
              <a:ext cx="933412" cy="2357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900" b="1" dirty="0">
                  <a:solidFill>
                    <a:prstClr val="white"/>
                  </a:solidFill>
                </a:rPr>
                <a:t>Distributed Analytics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33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68773" y="2378907"/>
              <a:ext cx="2070840" cy="25907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3300" b="1" dirty="0">
                  <a:solidFill>
                    <a:prstClr val="white"/>
                  </a:solidFill>
                </a:rPr>
                <a:t>Real-Time Data Ingestion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272065" y="3574513"/>
              <a:ext cx="1087576" cy="26036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900" b="1" dirty="0">
                  <a:solidFill>
                    <a:prstClr val="white"/>
                  </a:solidFill>
                </a:rPr>
                <a:t>Model Prototyping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696403" y="2531759"/>
              <a:ext cx="1260913" cy="25907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3300" b="1" dirty="0">
                  <a:solidFill>
                    <a:prstClr val="white"/>
                  </a:solidFill>
                </a:rPr>
                <a:t>Exploratory Analytics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082517" y="4160197"/>
              <a:ext cx="1214947" cy="6709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45720" rIns="4572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900" b="1" dirty="0">
                  <a:solidFill>
                    <a:prstClr val="white"/>
                  </a:solidFill>
                </a:rPr>
                <a:t>Real-Time Rule Execution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94256" y="2291123"/>
            <a:ext cx="4935333" cy="1096916"/>
          </a:xfrm>
          <a:prstGeom prst="rect">
            <a:avLst/>
          </a:prstGeom>
          <a:noFill/>
        </p:spPr>
        <p:txBody>
          <a:bodyPr wrap="square" lIns="217629" tIns="108814" rIns="217629" bIns="108814" rtlCol="0">
            <a:spAutoFit/>
          </a:bodyPr>
          <a:lstStyle/>
          <a:p>
            <a:pPr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  <a:latin typeface="Arial"/>
                <a:ea typeface="+mn-ea"/>
              </a:rPr>
              <a:t>PROCESS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34035" y="6382281"/>
            <a:ext cx="6532027" cy="1096916"/>
          </a:xfrm>
          <a:prstGeom prst="rect">
            <a:avLst/>
          </a:prstGeom>
          <a:noFill/>
        </p:spPr>
        <p:txBody>
          <a:bodyPr wrap="square" lIns="217629" tIns="108814" rIns="217629" bIns="108814" rtlCol="0">
            <a:spAutoFit/>
          </a:bodyPr>
          <a:lstStyle/>
          <a:p>
            <a:pPr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  <a:latin typeface="Arial"/>
                <a:ea typeface="+mn-ea"/>
              </a:rPr>
              <a:t>UNDERSTAND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8808" y="9532509"/>
            <a:ext cx="3625309" cy="1096916"/>
          </a:xfrm>
          <a:prstGeom prst="rect">
            <a:avLst/>
          </a:prstGeom>
          <a:noFill/>
        </p:spPr>
        <p:txBody>
          <a:bodyPr wrap="square" lIns="217629" tIns="108814" rIns="217629" bIns="108814" rtlCol="0">
            <a:spAutoFit/>
          </a:bodyPr>
          <a:lstStyle/>
          <a:p>
            <a:pPr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  <a:latin typeface="Arial"/>
                <a:ea typeface="+mn-ea"/>
              </a:rPr>
              <a:t>REACT</a:t>
            </a:r>
          </a:p>
        </p:txBody>
      </p:sp>
      <p:sp>
        <p:nvSpPr>
          <p:cNvPr id="2" name="Oval 1"/>
          <p:cNvSpPr/>
          <p:nvPr/>
        </p:nvSpPr>
        <p:spPr>
          <a:xfrm rot="1301910">
            <a:off x="11053745" y="6209257"/>
            <a:ext cx="1022291" cy="14429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5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 txBox="1">
            <a:spLocks/>
          </p:cNvSpPr>
          <p:nvPr/>
        </p:nvSpPr>
        <p:spPr>
          <a:xfrm>
            <a:off x="1229433" y="1143007"/>
            <a:ext cx="21880696" cy="990602"/>
          </a:xfrm>
          <a:prstGeom prst="rect">
            <a:avLst/>
          </a:prstGeom>
        </p:spPr>
        <p:txBody>
          <a:bodyPr lIns="217681" tIns="108840" rIns="217681" bIns="108840"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</a:rPr>
              <a:t>Accenture Cloud Platform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644" y="3554958"/>
            <a:ext cx="11267901" cy="888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5990513" y="4191817"/>
            <a:ext cx="6991272" cy="6700534"/>
            <a:chOff x="6047449" y="1164129"/>
            <a:chExt cx="2621727" cy="3350267"/>
          </a:xfrm>
        </p:grpSpPr>
        <p:sp>
          <p:nvSpPr>
            <p:cNvPr id="22" name="Rectangular Callout 21"/>
            <p:cNvSpPr/>
            <p:nvPr/>
          </p:nvSpPr>
          <p:spPr>
            <a:xfrm>
              <a:off x="6047449" y="1642658"/>
              <a:ext cx="2050773" cy="1130055"/>
            </a:xfrm>
            <a:prstGeom prst="wedgeRectCallout">
              <a:avLst>
                <a:gd name="adj1" fmla="val -168503"/>
                <a:gd name="adj2" fmla="val 5397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prstClr val="white"/>
                </a:solidFill>
              </a:endParaRPr>
            </a:p>
          </p:txBody>
        </p:sp>
        <p:sp>
          <p:nvSpPr>
            <p:cNvPr id="23" name="Snip Single Corner Rectangle 22"/>
            <p:cNvSpPr/>
            <p:nvPr/>
          </p:nvSpPr>
          <p:spPr>
            <a:xfrm>
              <a:off x="6047449" y="1164129"/>
              <a:ext cx="2621727" cy="3350267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endParaRPr lang="en-US" sz="8100" b="1" dirty="0">
                <a:solidFill>
                  <a:prstClr val="white"/>
                </a:solidFill>
              </a:endParaRPr>
            </a:p>
          </p:txBody>
        </p:sp>
        <p:sp>
          <p:nvSpPr>
            <p:cNvPr id="24" name="Snip Diagonal Corner Rectangle 23"/>
            <p:cNvSpPr/>
            <p:nvPr/>
          </p:nvSpPr>
          <p:spPr>
            <a:xfrm>
              <a:off x="6268840" y="1432957"/>
              <a:ext cx="2155642" cy="897054"/>
            </a:xfrm>
            <a:prstGeom prst="snip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000000"/>
                  </a:solidFill>
                </a:rPr>
                <a:t>Recommender as a Service</a:t>
              </a:r>
            </a:p>
          </p:txBody>
        </p:sp>
        <p:sp>
          <p:nvSpPr>
            <p:cNvPr id="25" name="Snip Diagonal Corner Rectangle 24"/>
            <p:cNvSpPr/>
            <p:nvPr/>
          </p:nvSpPr>
          <p:spPr>
            <a:xfrm>
              <a:off x="6188200" y="2915359"/>
              <a:ext cx="2155642" cy="897054"/>
            </a:xfrm>
            <a:prstGeom prst="snip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26" name="Snip Diagonal Corner Rectangle 25"/>
            <p:cNvSpPr/>
            <p:nvPr/>
          </p:nvSpPr>
          <p:spPr>
            <a:xfrm>
              <a:off x="6270688" y="3067759"/>
              <a:ext cx="2155642" cy="897054"/>
            </a:xfrm>
            <a:prstGeom prst="snip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27" name="Snip Diagonal Corner Rectangle 26"/>
            <p:cNvSpPr/>
            <p:nvPr/>
          </p:nvSpPr>
          <p:spPr>
            <a:xfrm>
              <a:off x="6353176" y="3220159"/>
              <a:ext cx="2155642" cy="897054"/>
            </a:xfrm>
            <a:prstGeom prst="snip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28" name="Snip Diagonal Corner Rectangle 27"/>
            <p:cNvSpPr/>
            <p:nvPr/>
          </p:nvSpPr>
          <p:spPr>
            <a:xfrm>
              <a:off x="6268840" y="2354280"/>
              <a:ext cx="2155642" cy="897054"/>
            </a:xfrm>
            <a:prstGeom prst="snip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000000"/>
                  </a:solidFill>
                </a:rPr>
                <a:t>Network Analytics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687848" y="10399565"/>
            <a:ext cx="5607695" cy="958470"/>
          </a:xfrm>
          <a:prstGeom prst="rect">
            <a:avLst/>
          </a:prstGeom>
        </p:spPr>
        <p:txBody>
          <a:bodyPr wrap="none" lIns="217681" tIns="108840" rIns="217681" bIns="108840">
            <a:spAutoFit/>
          </a:bodyPr>
          <a:lstStyle/>
          <a:p>
            <a:pPr algn="r" defTabSz="2176809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prstClr val="white"/>
                </a:solidFill>
                <a:latin typeface="Arial"/>
                <a:ea typeface="+mn-ea"/>
              </a:rPr>
              <a:t>Big Data Platform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95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101350" y="6834972"/>
            <a:ext cx="11595099" cy="4756392"/>
          </a:xfrm>
          <a:prstGeom prst="rect">
            <a:avLst/>
          </a:prstGeom>
        </p:spPr>
        <p:txBody>
          <a:bodyPr lIns="217629" tIns="108814" rIns="217629" bIns="108814"/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prstClr val="white"/>
              </a:buClr>
              <a:buNone/>
            </a:pPr>
            <a:r>
              <a:rPr lang="en-US" sz="5700" b="1" dirty="0" smtClean="0">
                <a:solidFill>
                  <a:prstClr val="white"/>
                </a:solidFill>
              </a:rPr>
              <a:t>  Drivers</a:t>
            </a:r>
          </a:p>
          <a:p>
            <a:pPr marL="0" indent="0" fontAlgn="auto">
              <a:buClr>
                <a:prstClr val="white"/>
              </a:buClr>
              <a:buNone/>
            </a:pPr>
            <a:endParaRPr lang="en-US" sz="5700" b="1" dirty="0">
              <a:solidFill>
                <a:prstClr val="white"/>
              </a:solidFill>
            </a:endParaRPr>
          </a:p>
          <a:p>
            <a:pPr marL="0" indent="0" fontAlgn="auto">
              <a:lnSpc>
                <a:spcPct val="150000"/>
              </a:lnSpc>
              <a:buClr>
                <a:prstClr val="white"/>
              </a:buClr>
              <a:buNone/>
            </a:pPr>
            <a:r>
              <a:rPr lang="en-US" sz="5700" dirty="0" smtClean="0">
                <a:solidFill>
                  <a:prstClr val="white"/>
                </a:solidFill>
              </a:rPr>
              <a:t>       </a:t>
            </a:r>
            <a:r>
              <a:rPr lang="en-US" sz="4800" dirty="0" smtClean="0">
                <a:solidFill>
                  <a:prstClr val="white"/>
                </a:solidFill>
              </a:rPr>
              <a:t>consumer devices</a:t>
            </a:r>
          </a:p>
          <a:p>
            <a:pPr marL="0" indent="0" fontAlgn="auto">
              <a:lnSpc>
                <a:spcPct val="150000"/>
              </a:lnSpc>
              <a:buClr>
                <a:prstClr val="white"/>
              </a:buClr>
              <a:buNone/>
            </a:pPr>
            <a:r>
              <a:rPr lang="en-US" sz="4800" dirty="0" smtClean="0">
                <a:solidFill>
                  <a:prstClr val="white"/>
                </a:solidFill>
              </a:rPr>
              <a:t>        video </a:t>
            </a:r>
            <a:r>
              <a:rPr lang="en-US" sz="4800" dirty="0">
                <a:solidFill>
                  <a:prstClr val="white"/>
                </a:solidFill>
              </a:rPr>
              <a:t>usage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1430000" y="6835005"/>
            <a:ext cx="14140329" cy="7365122"/>
          </a:xfrm>
          <a:prstGeom prst="rect">
            <a:avLst/>
          </a:prstGeom>
        </p:spPr>
        <p:txBody>
          <a:bodyPr lIns="217629" tIns="108814" rIns="217629" bIns="108814"/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prstClr val="white"/>
              </a:buClr>
              <a:buNone/>
            </a:pPr>
            <a:r>
              <a:rPr lang="en-US" sz="5700" b="1" dirty="0" smtClean="0">
                <a:solidFill>
                  <a:prstClr val="white"/>
                </a:solidFill>
              </a:rPr>
              <a:t>Issues</a:t>
            </a:r>
            <a:endParaRPr lang="en-US" sz="5700" b="1" dirty="0">
              <a:solidFill>
                <a:prstClr val="white"/>
              </a:solidFill>
            </a:endParaRPr>
          </a:p>
          <a:p>
            <a:pPr marL="0" indent="0" fontAlgn="auto">
              <a:buClr>
                <a:prstClr val="white"/>
              </a:buClr>
              <a:buNone/>
            </a:pPr>
            <a:endParaRPr lang="en-US" sz="5700" dirty="0" smtClean="0">
              <a:solidFill>
                <a:prstClr val="white"/>
              </a:solidFill>
            </a:endParaRPr>
          </a:p>
          <a:p>
            <a:pPr marL="0" indent="0" fontAlgn="auto">
              <a:lnSpc>
                <a:spcPct val="150000"/>
              </a:lnSpc>
              <a:buClr>
                <a:prstClr val="white"/>
              </a:buClr>
              <a:buNone/>
            </a:pPr>
            <a:r>
              <a:rPr lang="en-US" sz="5700" dirty="0" smtClean="0">
                <a:solidFill>
                  <a:prstClr val="white"/>
                </a:solidFill>
              </a:rPr>
              <a:t>     </a:t>
            </a:r>
            <a:r>
              <a:rPr lang="en-US" sz="4800" dirty="0" smtClean="0">
                <a:solidFill>
                  <a:prstClr val="white"/>
                </a:solidFill>
              </a:rPr>
              <a:t>Operational Costs </a:t>
            </a:r>
          </a:p>
          <a:p>
            <a:pPr marL="0" indent="0" fontAlgn="auto">
              <a:lnSpc>
                <a:spcPct val="150000"/>
              </a:lnSpc>
              <a:buClr>
                <a:prstClr val="white"/>
              </a:buClr>
              <a:buNone/>
            </a:pPr>
            <a:r>
              <a:rPr lang="en-US" sz="4800" dirty="0" smtClean="0">
                <a:solidFill>
                  <a:prstClr val="white"/>
                </a:solidFill>
              </a:rPr>
              <a:t>Understanding service quality degradation</a:t>
            </a:r>
            <a:endParaRPr lang="en-US" sz="4800" dirty="0">
              <a:solidFill>
                <a:prstClr val="white"/>
              </a:solidFill>
            </a:endParaRPr>
          </a:p>
          <a:p>
            <a:pPr marL="0" indent="0" fontAlgn="auto">
              <a:lnSpc>
                <a:spcPct val="150000"/>
              </a:lnSpc>
              <a:buClr>
                <a:prstClr val="white"/>
              </a:buClr>
              <a:buNone/>
            </a:pPr>
            <a:r>
              <a:rPr lang="en-US" sz="4800" dirty="0" smtClean="0">
                <a:solidFill>
                  <a:prstClr val="white"/>
                </a:solidFill>
              </a:rPr>
              <a:t>Inefficient </a:t>
            </a:r>
            <a:r>
              <a:rPr lang="en-US" sz="4800" dirty="0">
                <a:solidFill>
                  <a:prstClr val="white"/>
                </a:solidFill>
              </a:rPr>
              <a:t>capacity planning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05" y="756902"/>
            <a:ext cx="13684392" cy="565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6200000">
            <a:off x="1352550" y="9157984"/>
            <a:ext cx="1104900" cy="838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1352550" y="10650916"/>
            <a:ext cx="1104900" cy="838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1315701" y="9293827"/>
            <a:ext cx="1104901" cy="838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211176" y="5850865"/>
            <a:ext cx="4912667" cy="1748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</a:rPr>
              <a:t>INGEST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713069" y="5823969"/>
            <a:ext cx="4912667" cy="1748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</a:rPr>
              <a:t>PROCESS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011341" y="2589147"/>
            <a:ext cx="4912667" cy="1748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</a:rPr>
              <a:t>VISUALIZE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047736" y="9070765"/>
            <a:ext cx="4912667" cy="1748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</a:rPr>
              <a:t>ANALYZE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7332313" y="6281169"/>
            <a:ext cx="1147480" cy="8337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1739" y="4477790"/>
            <a:ext cx="970107" cy="7275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4403" y="6471906"/>
            <a:ext cx="812800" cy="6096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6335" y="8158467"/>
            <a:ext cx="1029027" cy="771770"/>
          </a:xfrm>
          <a:prstGeom prst="rect">
            <a:avLst/>
          </a:prstGeom>
        </p:spPr>
      </p:pic>
      <p:sp>
        <p:nvSpPr>
          <p:cNvPr id="64" name="Bent Arrow 63"/>
          <p:cNvSpPr/>
          <p:nvPr/>
        </p:nvSpPr>
        <p:spPr>
          <a:xfrm rot="5400000">
            <a:off x="2818233" y="4018049"/>
            <a:ext cx="1453656" cy="2862467"/>
          </a:xfrm>
          <a:prstGeom prst="bentArrow">
            <a:avLst>
              <a:gd name="adj1" fmla="val 15796"/>
              <a:gd name="adj2" fmla="val 13750"/>
              <a:gd name="adj3" fmla="val 32448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2021845" y="6445045"/>
            <a:ext cx="834763" cy="64294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346421" y="5813029"/>
            <a:ext cx="4912667" cy="1748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>
                <a:solidFill>
                  <a:prstClr val="white"/>
                </a:solidFill>
              </a:rPr>
              <a:t>STORE</a:t>
            </a:r>
          </a:p>
        </p:txBody>
      </p:sp>
      <p:sp>
        <p:nvSpPr>
          <p:cNvPr id="67" name="Right Arrow 66"/>
          <p:cNvSpPr/>
          <p:nvPr/>
        </p:nvSpPr>
        <p:spPr>
          <a:xfrm>
            <a:off x="13930337" y="6332985"/>
            <a:ext cx="1147480" cy="8337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68" name="Bent Arrow 67"/>
          <p:cNvSpPr/>
          <p:nvPr/>
        </p:nvSpPr>
        <p:spPr>
          <a:xfrm flipH="1">
            <a:off x="17250521" y="3112075"/>
            <a:ext cx="2027848" cy="2310762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69" name="Bent Arrow 68"/>
          <p:cNvSpPr/>
          <p:nvPr/>
        </p:nvSpPr>
        <p:spPr>
          <a:xfrm rot="10800000">
            <a:off x="17431417" y="7859841"/>
            <a:ext cx="1740984" cy="2366766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21061519" y="10795664"/>
            <a:ext cx="2155789" cy="145516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8939104" y="10927446"/>
            <a:ext cx="1661584" cy="1246188"/>
          </a:xfrm>
          <a:prstGeom prst="rect">
            <a:avLst/>
          </a:prstGeom>
        </p:spPr>
      </p:pic>
      <p:pic>
        <p:nvPicPr>
          <p:cNvPr id="72" name="Picture 2" descr="http://upload.wikimedia.org/wikipedia/commons/thumb/c/c1/Rlogo.png/200px-R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5839" y="9769094"/>
            <a:ext cx="1414349" cy="8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771" y="9083465"/>
            <a:ext cx="4216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 descr="https://encrypted-tbn2.gstatic.com/images?q=tbn:ANd9GcSm43T-3zm_iMx3nLKtYZ2CXv6aT5FG8S7LkthW9OFcDEg8Pmev0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3017" y="6058588"/>
            <a:ext cx="2798979" cy="13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http://www.w3.org/html/logo/downloads/HTML5_Logo_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451" y="2842054"/>
            <a:ext cx="1947563" cy="14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Bent Arrow 77"/>
          <p:cNvSpPr/>
          <p:nvPr/>
        </p:nvSpPr>
        <p:spPr>
          <a:xfrm rot="16200000" flipV="1">
            <a:off x="2726249" y="6491676"/>
            <a:ext cx="1453656" cy="2862467"/>
          </a:xfrm>
          <a:prstGeom prst="bentArrow">
            <a:avLst>
              <a:gd name="adj1" fmla="val 15796"/>
              <a:gd name="adj2" fmla="val 13750"/>
              <a:gd name="adj3" fmla="val 32448"/>
              <a:gd name="adj4" fmla="val 437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79" name="Bent Arrow 78"/>
          <p:cNvSpPr/>
          <p:nvPr/>
        </p:nvSpPr>
        <p:spPr>
          <a:xfrm rot="10800000" flipH="1" flipV="1">
            <a:off x="9758681" y="3166667"/>
            <a:ext cx="2027848" cy="234803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80" name="Bent Arrow 79"/>
          <p:cNvSpPr/>
          <p:nvPr/>
        </p:nvSpPr>
        <p:spPr>
          <a:xfrm rot="5400000" flipH="1" flipV="1">
            <a:off x="9389811" y="8172239"/>
            <a:ext cx="2404816" cy="1867699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29" tIns="108814" rIns="217629" bIns="108814" rtlCol="0" anchor="ctr"/>
          <a:lstStyle/>
          <a:p>
            <a:pPr algn="ctr" defTabSz="2176285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pic>
        <p:nvPicPr>
          <p:cNvPr id="81" name="Picture 2" descr="Apache Mahou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143" r="17705" b="13134"/>
          <a:stretch/>
        </p:blipFill>
        <p:spPr bwMode="auto">
          <a:xfrm>
            <a:off x="20661131" y="9402770"/>
            <a:ext cx="3963957" cy="15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aadin.com/image/journal/article?img_id=2008800&amp;t=135177580336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8793" y="1760498"/>
            <a:ext cx="5003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uricio_vacas\Desktop\storm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48" y="7613854"/>
            <a:ext cx="3993573" cy="10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1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8" grpId="0" animBg="1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1863" y="6199097"/>
            <a:ext cx="12120275" cy="1317806"/>
          </a:xfrm>
        </p:spPr>
        <p:txBody>
          <a:bodyPr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WHY </a:t>
            </a:r>
            <a:r>
              <a:rPr lang="en-US" sz="9600" b="1" cap="all" dirty="0">
                <a:solidFill>
                  <a:srgbClr val="92D050"/>
                </a:solidFill>
                <a:sym typeface="Gill Sans" pitchFamily="-84" charset="0"/>
              </a:rPr>
              <a:t>STORM</a:t>
            </a:r>
            <a:r>
              <a:rPr lang="en-US" sz="9600" b="1" dirty="0" smtClean="0">
                <a:solidFill>
                  <a:schemeClr val="tx1"/>
                </a:solidFill>
              </a:rPr>
              <a:t>?</a:t>
            </a:r>
            <a:endParaRPr lang="en-US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24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0" y="5751095"/>
            <a:ext cx="7986392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Scalability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0" y="10980489"/>
            <a:ext cx="8811152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6455" y="5677201"/>
            <a:ext cx="8356835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types, size, velocity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6455" y="8337808"/>
            <a:ext cx="7380184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Mission critical data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0" y="3016594"/>
            <a:ext cx="9753600" cy="95850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Processing, computation, etc.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6453" y="10998416"/>
            <a:ext cx="9018917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series / pattern analysis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57650" y="8337808"/>
            <a:ext cx="4859150" cy="958500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Fault-tolerance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0322" y="762000"/>
            <a:ext cx="9236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do we </a:t>
            </a:r>
            <a:r>
              <a:rPr lang="en-US" sz="6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en-US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322" y="3016594"/>
            <a:ext cx="8523392" cy="958500"/>
          </a:xfrm>
          <a:prstGeom prst="rect">
            <a:avLst/>
          </a:prstGeom>
        </p:spPr>
        <p:txBody>
          <a:bodyPr wrap="square" lIns="217709" tIns="108855" rIns="217709" bIns="108855" anchor="ctr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use cases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1269599" y="3016594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1247826" y="5751095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1226055" y="8372785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1226054" y="10998416"/>
            <a:ext cx="2870291" cy="9585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9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30" grpId="0"/>
      <p:bldP spid="15" grpId="0"/>
      <p:bldP spid="16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Title &amp; Bullets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bble_02_2012">
  <a:themeElements>
    <a:clrScheme name="Accenture_FINAL">
      <a:dk1>
        <a:srgbClr val="000000"/>
      </a:dk1>
      <a:lt1>
        <a:sysClr val="window" lastClr="FFFFFF"/>
      </a:lt1>
      <a:dk2>
        <a:srgbClr val="1F497D"/>
      </a:dk2>
      <a:lt2>
        <a:srgbClr val="E3DEDC"/>
      </a:lt2>
      <a:accent1>
        <a:srgbClr val="0033CC"/>
      </a:accent1>
      <a:accent2>
        <a:srgbClr val="00A400"/>
      </a:accent2>
      <a:accent3>
        <a:srgbClr val="FF9A05"/>
      </a:accent3>
      <a:accent4>
        <a:srgbClr val="FF0000"/>
      </a:accent4>
      <a:accent5>
        <a:srgbClr val="800080"/>
      </a:accent5>
      <a:accent6>
        <a:srgbClr val="00AEEF"/>
      </a:accent6>
      <a:hlink>
        <a:srgbClr val="0033CC"/>
      </a:hlink>
      <a:folHlink>
        <a:srgbClr val="771E28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Bubble_02_2012">
  <a:themeElements>
    <a:clrScheme name="Accenture_FINAL">
      <a:dk1>
        <a:srgbClr val="000000"/>
      </a:dk1>
      <a:lt1>
        <a:sysClr val="window" lastClr="FFFFFF"/>
      </a:lt1>
      <a:dk2>
        <a:srgbClr val="1F497D"/>
      </a:dk2>
      <a:lt2>
        <a:srgbClr val="E3DEDC"/>
      </a:lt2>
      <a:accent1>
        <a:srgbClr val="0033CC"/>
      </a:accent1>
      <a:accent2>
        <a:srgbClr val="00A400"/>
      </a:accent2>
      <a:accent3>
        <a:srgbClr val="FF9A05"/>
      </a:accent3>
      <a:accent4>
        <a:srgbClr val="FF0000"/>
      </a:accent4>
      <a:accent5>
        <a:srgbClr val="800080"/>
      </a:accent5>
      <a:accent6>
        <a:srgbClr val="00AEEF"/>
      </a:accent6>
      <a:hlink>
        <a:srgbClr val="0033CC"/>
      </a:hlink>
      <a:folHlink>
        <a:srgbClr val="771E28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Bubble_02_2012">
  <a:themeElements>
    <a:clrScheme name="Accenture_FINAL">
      <a:dk1>
        <a:srgbClr val="000000"/>
      </a:dk1>
      <a:lt1>
        <a:sysClr val="window" lastClr="FFFFFF"/>
      </a:lt1>
      <a:dk2>
        <a:srgbClr val="1F497D"/>
      </a:dk2>
      <a:lt2>
        <a:srgbClr val="E3DEDC"/>
      </a:lt2>
      <a:accent1>
        <a:srgbClr val="0033CC"/>
      </a:accent1>
      <a:accent2>
        <a:srgbClr val="00A400"/>
      </a:accent2>
      <a:accent3>
        <a:srgbClr val="FF9A05"/>
      </a:accent3>
      <a:accent4>
        <a:srgbClr val="FF0000"/>
      </a:accent4>
      <a:accent5>
        <a:srgbClr val="800080"/>
      </a:accent5>
      <a:accent6>
        <a:srgbClr val="00AEEF"/>
      </a:accent6>
      <a:hlink>
        <a:srgbClr val="0033CC"/>
      </a:hlink>
      <a:folHlink>
        <a:srgbClr val="771E28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Bubble_02_2012">
  <a:themeElements>
    <a:clrScheme name="Accenture_FINAL">
      <a:dk1>
        <a:srgbClr val="000000"/>
      </a:dk1>
      <a:lt1>
        <a:sysClr val="window" lastClr="FFFFFF"/>
      </a:lt1>
      <a:dk2>
        <a:srgbClr val="1F497D"/>
      </a:dk2>
      <a:lt2>
        <a:srgbClr val="E3DEDC"/>
      </a:lt2>
      <a:accent1>
        <a:srgbClr val="0033CC"/>
      </a:accent1>
      <a:accent2>
        <a:srgbClr val="00A400"/>
      </a:accent2>
      <a:accent3>
        <a:srgbClr val="FF9A05"/>
      </a:accent3>
      <a:accent4>
        <a:srgbClr val="FF0000"/>
      </a:accent4>
      <a:accent5>
        <a:srgbClr val="800080"/>
      </a:accent5>
      <a:accent6>
        <a:srgbClr val="00AEEF"/>
      </a:accent6>
      <a:hlink>
        <a:srgbClr val="0033CC"/>
      </a:hlink>
      <a:folHlink>
        <a:srgbClr val="771E28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8347</TotalTime>
  <Pages>0</Pages>
  <Words>661</Words>
  <Characters>0</Characters>
  <Application>Microsoft Macintosh PowerPoint</Application>
  <PresentationFormat>Custom</PresentationFormat>
  <Lines>0</Lines>
  <Paragraphs>275</Paragraphs>
  <Slides>31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Title &amp; Bullets dark</vt:lpstr>
      <vt:lpstr>Bubble_02_2012</vt:lpstr>
      <vt:lpstr>2_Bubble_02_2012</vt:lpstr>
      <vt:lpstr>3_Bubble_02_2012</vt:lpstr>
      <vt:lpstr>4_Bubble_02_2012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Sonali Parthasarathy</dc:creator>
  <cp:lastModifiedBy>Sophia DeMartini</cp:lastModifiedBy>
  <cp:revision>128</cp:revision>
  <dcterms:created xsi:type="dcterms:W3CDTF">2013-03-21T20:41:04Z</dcterms:created>
  <dcterms:modified xsi:type="dcterms:W3CDTF">2013-03-21T20:41:26Z</dcterms:modified>
</cp:coreProperties>
</file>